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08" r:id="rId2"/>
    <p:sldId id="353" r:id="rId3"/>
    <p:sldId id="376" r:id="rId4"/>
    <p:sldId id="377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391" r:id="rId19"/>
    <p:sldId id="392" r:id="rId20"/>
    <p:sldId id="393" r:id="rId21"/>
    <p:sldId id="394" r:id="rId22"/>
    <p:sldId id="395" r:id="rId23"/>
    <p:sldId id="398" r:id="rId24"/>
    <p:sldId id="396" r:id="rId25"/>
    <p:sldId id="397" r:id="rId26"/>
    <p:sldId id="399" r:id="rId27"/>
    <p:sldId id="400" r:id="rId28"/>
    <p:sldId id="401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D1496"/>
    <a:srgbClr val="FE230C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5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BB97DC09-01FF-4EE7-BB38-AEB11AE1189F}" type="datetimeFigureOut">
              <a:rPr lang="zh-CN" altLang="en-US"/>
              <a:pPr>
                <a:defRPr/>
              </a:pPr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6793F17C-83E9-4A37-BA57-9AEFB8B2A8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035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93F17C-83E9-4A37-BA57-9AEFB8B2A84E}" type="slidenum">
              <a:rPr lang="zh-CN" altLang="en-US" smtClean="0"/>
              <a:pPr>
                <a:defRPr/>
              </a:pPr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362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167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3FA38-EAF5-41DE-A6DF-61D218D9235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F1980-15E3-4840-B590-BCD9894907D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+mn-lt"/>
                <a:ea typeface="+mn-ea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 marL="2057400" indent="-228600">
              <a:buFont typeface="Wingdings" pitchFamily="2" charset="2"/>
              <a:buChar char="ü"/>
              <a:defRPr lang="zh-CN" altLang="en-US" sz="2400" dirty="0">
                <a:solidFill>
                  <a:srgbClr val="0000FF"/>
                </a:solidFill>
                <a:latin typeface="Arial" pitchFamily="34" charset="0"/>
              </a:defRPr>
            </a:lvl5pPr>
            <a:lvl6pPr>
              <a:defRPr sz="2200"/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altLang="zh-CN" dirty="0" smtClean="0"/>
          </a:p>
          <a:p>
            <a:pPr lvl="5"/>
            <a:r>
              <a:rPr lang="zh-CN" altLang="en-US" dirty="0" smtClean="0"/>
              <a:t>第六级</a:t>
            </a:r>
            <a:endParaRPr lang="en-US" altLang="zh-CN" dirty="0" smtClean="0"/>
          </a:p>
          <a:p>
            <a:pPr lvl="5"/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B812B-10B1-45E6-A10B-6A99ADB0F69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C1129-5E16-46AF-8549-EC06688D241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55F7B-62D6-47EA-917E-53981B490FD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E1C42-434A-4D53-8C30-E831A51EB3C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E5DA7-6946-419E-AFF6-EEB56726F1D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15A70-2DF7-4B88-A51B-305475185F9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5C92F-3F73-4396-A3EB-052E8CE9261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B6B1E-A09B-4B0F-A7BD-A4F4CE0816F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75"/>
            <a:ext cx="86106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altLang="zh-CN" dirty="0" smtClean="0"/>
          </a:p>
          <a:p>
            <a:pPr lvl="5"/>
            <a:r>
              <a:rPr lang="zh-CN" altLang="en-US" dirty="0" smtClean="0"/>
              <a:t>第六级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7039E73-18DB-4BFA-B83A-52AE4055149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75" y="28575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400">
          <a:solidFill>
            <a:srgbClr val="0000FF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200">
          <a:solidFill>
            <a:srgbClr val="7030A0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4248150" cy="2286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ea typeface="宋体" pitchFamily="2" charset="-122"/>
              </a:rPr>
              <a:t>第三节 </a:t>
            </a:r>
            <a:r>
              <a:rPr lang="zh-CN" altLang="en-US" dirty="0" smtClean="0">
                <a:ea typeface="宋体" pitchFamily="2" charset="-122"/>
              </a:rPr>
              <a:t> 尿</a:t>
            </a:r>
            <a:r>
              <a:rPr lang="zh-CN" altLang="en-US" dirty="0">
                <a:ea typeface="宋体" pitchFamily="2" charset="-122"/>
              </a:rPr>
              <a:t>液检查</a:t>
            </a:r>
            <a:endParaRPr lang="zh-CN" altLang="en-US" dirty="0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一、尿液一般检查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zh-CN" altLang="zh-CN" sz="2800" dirty="0"/>
              <a:t>（四）酸碱度</a:t>
            </a:r>
          </a:p>
          <a:p>
            <a:pPr lvl="1">
              <a:spcBef>
                <a:spcPts val="0"/>
              </a:spcBef>
            </a:pPr>
            <a:r>
              <a:rPr lang="zh-CN" altLang="zh-CN" sz="2400" dirty="0" smtClean="0"/>
              <a:t>参考范围</a:t>
            </a:r>
            <a:endParaRPr lang="en-US" altLang="zh-CN" sz="2400" dirty="0" smtClean="0"/>
          </a:p>
          <a:p>
            <a:pPr lvl="2">
              <a:spcBef>
                <a:spcPts val="0"/>
              </a:spcBef>
            </a:pPr>
            <a:r>
              <a:rPr lang="zh-CN" altLang="zh-CN" sz="2400" dirty="0" smtClean="0"/>
              <a:t>新鲜</a:t>
            </a:r>
            <a:r>
              <a:rPr lang="zh-CN" altLang="zh-CN" sz="2400" dirty="0"/>
              <a:t>尿</a:t>
            </a:r>
            <a:r>
              <a:rPr lang="en-US" altLang="zh-CN" sz="2400" dirty="0"/>
              <a:t>pH</a:t>
            </a:r>
            <a:r>
              <a:rPr lang="zh-CN" altLang="zh-CN" sz="2400" dirty="0"/>
              <a:t>多在</a:t>
            </a:r>
            <a:r>
              <a:rPr lang="en-US" altLang="zh-CN" sz="2400" dirty="0"/>
              <a:t>6.0</a:t>
            </a:r>
            <a:r>
              <a:rPr lang="zh-CN" altLang="zh-CN" sz="2400" dirty="0"/>
              <a:t>～</a:t>
            </a:r>
            <a:r>
              <a:rPr lang="en-US" altLang="zh-CN" sz="2400" dirty="0"/>
              <a:t>6.5</a:t>
            </a:r>
            <a:r>
              <a:rPr lang="zh-CN" altLang="zh-CN" sz="2400" dirty="0"/>
              <a:t>，波动在</a:t>
            </a:r>
            <a:r>
              <a:rPr lang="en-US" altLang="zh-CN" sz="2400" dirty="0"/>
              <a:t>4.5</a:t>
            </a:r>
            <a:r>
              <a:rPr lang="zh-CN" altLang="zh-CN" sz="2400" dirty="0"/>
              <a:t>～</a:t>
            </a:r>
            <a:r>
              <a:rPr lang="en-US" altLang="zh-CN" sz="2400" dirty="0"/>
              <a:t>8.0</a:t>
            </a:r>
            <a:r>
              <a:rPr lang="zh-CN" altLang="zh-CN" sz="2400" dirty="0" smtClean="0"/>
              <a:t>之间</a:t>
            </a:r>
            <a:endParaRPr lang="en-US" altLang="zh-CN" sz="2400" dirty="0" smtClean="0"/>
          </a:p>
          <a:p>
            <a:pPr lvl="2">
              <a:spcBef>
                <a:spcPts val="0"/>
              </a:spcBef>
            </a:pPr>
            <a:r>
              <a:rPr lang="zh-CN" altLang="zh-CN" sz="2400" dirty="0" smtClean="0"/>
              <a:t>肉食</a:t>
            </a:r>
            <a:r>
              <a:rPr lang="zh-CN" altLang="zh-CN" sz="2400" dirty="0"/>
              <a:t>为主者尿液偏酸，素食者尿液则偏</a:t>
            </a:r>
            <a:r>
              <a:rPr lang="zh-CN" altLang="zh-CN" sz="2400" dirty="0" smtClean="0"/>
              <a:t>碱</a:t>
            </a:r>
            <a:endParaRPr lang="en-US" altLang="zh-CN" sz="2400" dirty="0" smtClean="0"/>
          </a:p>
          <a:p>
            <a:pPr lvl="2">
              <a:spcBef>
                <a:spcPts val="0"/>
              </a:spcBef>
            </a:pPr>
            <a:r>
              <a:rPr lang="zh-CN" altLang="zh-CN" sz="2400" dirty="0" smtClean="0"/>
              <a:t>久置</a:t>
            </a:r>
            <a:r>
              <a:rPr lang="zh-CN" altLang="en-US" sz="2400" dirty="0" smtClean="0"/>
              <a:t>后</a:t>
            </a:r>
            <a:r>
              <a:rPr lang="zh-CN" altLang="zh-CN" sz="2400" dirty="0" smtClean="0"/>
              <a:t>可变碱性</a:t>
            </a:r>
            <a:endParaRPr lang="zh-CN" altLang="zh-CN" sz="2400" dirty="0"/>
          </a:p>
          <a:p>
            <a:pPr lvl="1">
              <a:spcBef>
                <a:spcPts val="0"/>
              </a:spcBef>
            </a:pPr>
            <a:r>
              <a:rPr lang="zh-CN" altLang="zh-CN" sz="2400" dirty="0" smtClean="0"/>
              <a:t>临床意义</a:t>
            </a:r>
            <a:endParaRPr lang="zh-CN" altLang="zh-CN" sz="2400" dirty="0"/>
          </a:p>
          <a:p>
            <a:pPr lvl="2">
              <a:spcBef>
                <a:spcPts val="0"/>
              </a:spcBef>
            </a:pPr>
            <a:r>
              <a:rPr lang="zh-CN" altLang="zh-CN" sz="2400" dirty="0" smtClean="0"/>
              <a:t>病理</a:t>
            </a:r>
            <a:r>
              <a:rPr lang="zh-CN" altLang="zh-CN" sz="2400" dirty="0"/>
              <a:t>性酸性</a:t>
            </a:r>
            <a:r>
              <a:rPr lang="zh-CN" altLang="zh-CN" sz="2400" dirty="0" smtClean="0"/>
              <a:t>尿</a:t>
            </a:r>
            <a:endParaRPr lang="en-US" altLang="zh-CN" sz="2400" dirty="0" smtClean="0"/>
          </a:p>
          <a:p>
            <a:pPr lvl="3">
              <a:spcBef>
                <a:spcPts val="0"/>
              </a:spcBef>
            </a:pPr>
            <a:r>
              <a:rPr lang="zh-CN" altLang="zh-CN" sz="2400" dirty="0" smtClean="0"/>
              <a:t>酸中毒</a:t>
            </a:r>
            <a:r>
              <a:rPr lang="zh-CN" altLang="zh-CN" sz="2400" dirty="0"/>
              <a:t>、高热、脱水、</a:t>
            </a:r>
            <a:r>
              <a:rPr lang="zh-CN" altLang="zh-CN" sz="2400" dirty="0" smtClean="0"/>
              <a:t>痛风</a:t>
            </a:r>
            <a:endParaRPr lang="en-US" altLang="zh-CN" sz="2400" dirty="0" smtClean="0"/>
          </a:p>
          <a:p>
            <a:pPr lvl="3">
              <a:spcBef>
                <a:spcPts val="0"/>
              </a:spcBef>
            </a:pPr>
            <a:r>
              <a:rPr lang="zh-CN" altLang="zh-CN" sz="2400" dirty="0" smtClean="0"/>
              <a:t>服用</a:t>
            </a:r>
            <a:r>
              <a:rPr lang="zh-CN" altLang="zh-CN" sz="2400" dirty="0"/>
              <a:t>氯化铵、维生素</a:t>
            </a:r>
            <a:r>
              <a:rPr lang="en-US" altLang="zh-CN" sz="2400" dirty="0"/>
              <a:t>C</a:t>
            </a:r>
            <a:r>
              <a:rPr lang="zh-CN" altLang="zh-CN" sz="2400" dirty="0" smtClean="0"/>
              <a:t>等</a:t>
            </a:r>
            <a:endParaRPr lang="en-US" altLang="zh-CN" sz="2400" dirty="0" smtClean="0"/>
          </a:p>
          <a:p>
            <a:pPr lvl="3">
              <a:spcBef>
                <a:spcPts val="0"/>
              </a:spcBef>
            </a:pPr>
            <a:r>
              <a:rPr lang="zh-CN" altLang="zh-CN" sz="2400" dirty="0" smtClean="0"/>
              <a:t>低</a:t>
            </a:r>
            <a:r>
              <a:rPr lang="zh-CN" altLang="zh-CN" sz="2400" dirty="0"/>
              <a:t>钾性</a:t>
            </a:r>
            <a:r>
              <a:rPr lang="zh-CN" altLang="zh-CN" sz="2400" dirty="0" smtClean="0"/>
              <a:t>代谢性碱中毒</a:t>
            </a:r>
            <a:endParaRPr lang="zh-CN" altLang="zh-CN" sz="2400" dirty="0"/>
          </a:p>
          <a:p>
            <a:pPr lvl="2">
              <a:spcBef>
                <a:spcPts val="0"/>
              </a:spcBef>
            </a:pPr>
            <a:r>
              <a:rPr lang="zh-CN" altLang="zh-CN" sz="2400" dirty="0" smtClean="0"/>
              <a:t>病理</a:t>
            </a:r>
            <a:r>
              <a:rPr lang="zh-CN" altLang="zh-CN" sz="2400" dirty="0"/>
              <a:t>性碱性</a:t>
            </a:r>
            <a:r>
              <a:rPr lang="zh-CN" altLang="zh-CN" sz="2400" dirty="0" smtClean="0"/>
              <a:t>尿</a:t>
            </a:r>
            <a:endParaRPr lang="en-US" altLang="zh-CN" sz="2400" dirty="0" smtClean="0"/>
          </a:p>
          <a:p>
            <a:pPr lvl="3">
              <a:spcBef>
                <a:spcPts val="0"/>
              </a:spcBef>
            </a:pPr>
            <a:r>
              <a:rPr lang="zh-CN" altLang="zh-CN" sz="2400" dirty="0" smtClean="0"/>
              <a:t>碱</a:t>
            </a:r>
            <a:r>
              <a:rPr lang="zh-CN" altLang="zh-CN" sz="2400" dirty="0"/>
              <a:t>中毒、</a:t>
            </a:r>
            <a:r>
              <a:rPr lang="zh-CN" altLang="zh-CN" sz="2400" dirty="0" smtClean="0"/>
              <a:t>尿潴留</a:t>
            </a:r>
            <a:endParaRPr lang="en-US" altLang="zh-CN" sz="2400" dirty="0" smtClean="0"/>
          </a:p>
          <a:p>
            <a:pPr lvl="3">
              <a:spcBef>
                <a:spcPts val="0"/>
              </a:spcBef>
            </a:pPr>
            <a:r>
              <a:rPr lang="zh-CN" altLang="zh-CN" sz="2400" dirty="0" smtClean="0"/>
              <a:t>应用</a:t>
            </a:r>
            <a:r>
              <a:rPr lang="zh-CN" altLang="zh-CN" sz="2400" dirty="0"/>
              <a:t>噻嗪类或碳酸氢钠等</a:t>
            </a:r>
            <a:r>
              <a:rPr lang="zh-CN" altLang="zh-CN" sz="2400" dirty="0" smtClean="0"/>
              <a:t>药物</a:t>
            </a:r>
            <a:endParaRPr lang="en-US" altLang="zh-CN" sz="2400" dirty="0" smtClean="0"/>
          </a:p>
          <a:p>
            <a:pPr lvl="3">
              <a:spcBef>
                <a:spcPts val="0"/>
              </a:spcBef>
            </a:pPr>
            <a:r>
              <a:rPr lang="zh-CN" altLang="zh-CN" sz="2400" dirty="0" smtClean="0"/>
              <a:t>肾小管性酸中毒</a:t>
            </a:r>
            <a:endParaRPr lang="zh-CN" altLang="zh-CN" sz="2400" dirty="0"/>
          </a:p>
          <a:p>
            <a:pPr>
              <a:spcBef>
                <a:spcPts val="0"/>
              </a:spcBef>
            </a:pP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98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一、尿液一般检查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zh-CN" altLang="zh-CN" dirty="0"/>
              <a:t>（五）尿</a:t>
            </a:r>
            <a:r>
              <a:rPr lang="zh-CN" altLang="zh-CN" dirty="0" smtClean="0"/>
              <a:t>比重（</a:t>
            </a:r>
            <a:r>
              <a:rPr lang="en-US" altLang="zh-CN" dirty="0" smtClean="0"/>
              <a:t>specific </a:t>
            </a:r>
            <a:r>
              <a:rPr lang="en-US" altLang="zh-CN" dirty="0"/>
              <a:t>gravity</a:t>
            </a:r>
            <a:r>
              <a:rPr lang="zh-CN" altLang="zh-CN" dirty="0"/>
              <a:t>，</a:t>
            </a:r>
            <a:r>
              <a:rPr lang="en-US" altLang="zh-CN" dirty="0"/>
              <a:t>SG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1">
              <a:spcBef>
                <a:spcPts val="0"/>
              </a:spcBef>
            </a:pPr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2">
              <a:spcBef>
                <a:spcPts val="0"/>
              </a:spcBef>
            </a:pPr>
            <a:r>
              <a:rPr lang="en-US" altLang="zh-CN" dirty="0" smtClean="0"/>
              <a:t>1.015</a:t>
            </a:r>
            <a:r>
              <a:rPr lang="zh-CN" altLang="zh-CN" dirty="0"/>
              <a:t>～</a:t>
            </a:r>
            <a:r>
              <a:rPr lang="en-US" altLang="zh-CN" dirty="0" smtClean="0"/>
              <a:t>1.025</a:t>
            </a:r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晨</a:t>
            </a:r>
            <a:r>
              <a:rPr lang="zh-CN" altLang="zh-CN" dirty="0"/>
              <a:t>尿最高，一般＞</a:t>
            </a:r>
            <a:r>
              <a:rPr lang="en-US" altLang="zh-CN" dirty="0" smtClean="0"/>
              <a:t>1.020</a:t>
            </a:r>
            <a:endParaRPr lang="zh-CN" altLang="zh-CN" dirty="0"/>
          </a:p>
          <a:p>
            <a:pPr lvl="1">
              <a:spcBef>
                <a:spcPts val="0"/>
              </a:spcBef>
            </a:pPr>
            <a:r>
              <a:rPr lang="zh-CN" altLang="zh-CN" dirty="0" smtClean="0"/>
              <a:t>临床意义</a:t>
            </a:r>
            <a:endParaRPr lang="zh-CN" altLang="zh-CN" dirty="0"/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尿</a:t>
            </a:r>
            <a:r>
              <a:rPr lang="zh-CN" altLang="zh-CN" dirty="0"/>
              <a:t>比重增高（晨尿＞</a:t>
            </a:r>
            <a:r>
              <a:rPr lang="en-US" altLang="zh-CN" dirty="0"/>
              <a:t>1.020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高热</a:t>
            </a:r>
            <a:r>
              <a:rPr lang="zh-CN" altLang="zh-CN" dirty="0"/>
              <a:t>、脱水、出汗过多、周围循环衰竭等致血容量不足的肾前性</a:t>
            </a:r>
            <a:r>
              <a:rPr lang="zh-CN" altLang="zh-CN" dirty="0" smtClean="0"/>
              <a:t>少尿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尿量</a:t>
            </a:r>
            <a:r>
              <a:rPr lang="zh-CN" altLang="zh-CN" dirty="0"/>
              <a:t>多而比重高见于</a:t>
            </a:r>
            <a:r>
              <a:rPr lang="zh-CN" altLang="zh-CN" dirty="0" smtClean="0"/>
              <a:t>糖尿病</a:t>
            </a:r>
            <a:endParaRPr lang="zh-CN" altLang="zh-CN" dirty="0"/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尿</a:t>
            </a:r>
            <a:r>
              <a:rPr lang="zh-CN" altLang="zh-CN" dirty="0"/>
              <a:t>比重减低（＜</a:t>
            </a:r>
            <a:r>
              <a:rPr lang="en-US" altLang="zh-CN" dirty="0"/>
              <a:t>1.015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急性</a:t>
            </a:r>
            <a:r>
              <a:rPr lang="zh-CN" altLang="zh-CN" dirty="0"/>
              <a:t>肾衰竭少尿期及多尿期、慢性肾衰竭、尿崩症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>
              <a:spcBef>
                <a:spcPts val="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75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二、尿液化学检查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（一）尿蛋白检查</a:t>
            </a:r>
          </a:p>
          <a:p>
            <a:pPr lvl="1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定性</a:t>
            </a:r>
            <a:r>
              <a:rPr lang="zh-CN" altLang="zh-CN" dirty="0"/>
              <a:t>为</a:t>
            </a:r>
            <a:r>
              <a:rPr lang="zh-CN" altLang="zh-CN" dirty="0" smtClean="0"/>
              <a:t>阴性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定量</a:t>
            </a:r>
            <a:r>
              <a:rPr lang="zh-CN" altLang="zh-CN" dirty="0"/>
              <a:t>＜</a:t>
            </a:r>
            <a:r>
              <a:rPr lang="en-US" altLang="zh-CN" dirty="0"/>
              <a:t>80mg/24h</a:t>
            </a:r>
            <a:endParaRPr lang="zh-CN" altLang="zh-CN" dirty="0"/>
          </a:p>
          <a:p>
            <a:pPr lvl="1"/>
            <a:r>
              <a:rPr lang="zh-CN" altLang="zh-CN" dirty="0" smtClean="0"/>
              <a:t>临床意义</a:t>
            </a:r>
            <a:endParaRPr lang="en-US" altLang="zh-CN" dirty="0" smtClean="0"/>
          </a:p>
          <a:p>
            <a:pPr lvl="2"/>
            <a:r>
              <a:rPr lang="zh-CN" altLang="zh-CN" dirty="0"/>
              <a:t>蛋白尿（</a:t>
            </a:r>
            <a:r>
              <a:rPr lang="en-US" altLang="zh-CN" dirty="0"/>
              <a:t>proteinuria</a:t>
            </a:r>
            <a:r>
              <a:rPr lang="zh-CN" altLang="zh-CN" dirty="0" smtClean="0"/>
              <a:t>）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尿</a:t>
            </a:r>
            <a:r>
              <a:rPr lang="zh-CN" altLang="zh-CN" dirty="0"/>
              <a:t>蛋白定性试验阳性或定量试验超过</a:t>
            </a:r>
            <a:r>
              <a:rPr lang="en-US" altLang="zh-CN" dirty="0" smtClean="0"/>
              <a:t>150mg/24h</a:t>
            </a:r>
          </a:p>
          <a:p>
            <a:pPr lvl="2"/>
            <a:r>
              <a:rPr lang="zh-CN" altLang="en-US" dirty="0"/>
              <a:t>分度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轻度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尿</a:t>
            </a:r>
            <a:r>
              <a:rPr lang="zh-CN" altLang="zh-CN" dirty="0"/>
              <a:t>蛋白</a:t>
            </a:r>
            <a:r>
              <a:rPr lang="en-US" altLang="zh-CN" dirty="0"/>
              <a:t>0.15</a:t>
            </a:r>
            <a:r>
              <a:rPr lang="zh-CN" altLang="zh-CN" dirty="0"/>
              <a:t>～</a:t>
            </a:r>
            <a:r>
              <a:rPr lang="en-US" altLang="zh-CN" dirty="0" smtClean="0"/>
              <a:t>0.5g/24h</a:t>
            </a:r>
          </a:p>
          <a:p>
            <a:pPr lvl="3"/>
            <a:r>
              <a:rPr lang="zh-CN" altLang="zh-CN" dirty="0"/>
              <a:t>中</a:t>
            </a:r>
            <a:r>
              <a:rPr lang="zh-CN" altLang="zh-CN" dirty="0" smtClean="0"/>
              <a:t>度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尿</a:t>
            </a:r>
            <a:r>
              <a:rPr lang="zh-CN" altLang="zh-CN" dirty="0"/>
              <a:t>蛋白</a:t>
            </a:r>
            <a:r>
              <a:rPr lang="en-US" altLang="zh-CN" dirty="0"/>
              <a:t>0.5</a:t>
            </a:r>
            <a:r>
              <a:rPr lang="zh-CN" altLang="zh-CN" dirty="0"/>
              <a:t>～</a:t>
            </a:r>
            <a:r>
              <a:rPr lang="en-US" altLang="zh-CN" dirty="0" smtClean="0"/>
              <a:t>3.5g/24h</a:t>
            </a:r>
          </a:p>
          <a:p>
            <a:pPr lvl="3"/>
            <a:r>
              <a:rPr lang="zh-CN" altLang="zh-CN" dirty="0"/>
              <a:t>重</a:t>
            </a:r>
            <a:r>
              <a:rPr lang="zh-CN" altLang="zh-CN" dirty="0" smtClean="0"/>
              <a:t>度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尿</a:t>
            </a:r>
            <a:r>
              <a:rPr lang="zh-CN" altLang="zh-CN" dirty="0"/>
              <a:t>蛋白＞</a:t>
            </a:r>
            <a:r>
              <a:rPr lang="en-US" altLang="zh-CN" dirty="0" smtClean="0"/>
              <a:t>3.5g/24h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二、尿液化学检查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en-US" dirty="0" smtClean="0"/>
              <a:t>常见病因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生理</a:t>
            </a:r>
            <a:r>
              <a:rPr lang="zh-CN" altLang="zh-CN" dirty="0"/>
              <a:t>性</a:t>
            </a:r>
            <a:r>
              <a:rPr lang="zh-CN" altLang="zh-CN" dirty="0" smtClean="0"/>
              <a:t>蛋白尿</a:t>
            </a:r>
            <a:r>
              <a:rPr lang="zh-CN" altLang="en-US" dirty="0" smtClean="0"/>
              <a:t>（</a:t>
            </a:r>
            <a:r>
              <a:rPr lang="zh-CN" altLang="zh-CN" dirty="0" smtClean="0"/>
              <a:t>功能性蛋白尿</a:t>
            </a:r>
            <a:r>
              <a:rPr lang="zh-CN" altLang="en-US" dirty="0" smtClean="0"/>
              <a:t>）：</a:t>
            </a:r>
            <a:r>
              <a:rPr lang="zh-CN" altLang="zh-CN" dirty="0"/>
              <a:t>多为轻度增高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见于</a:t>
            </a:r>
            <a:r>
              <a:rPr lang="zh-CN" altLang="zh-CN" dirty="0"/>
              <a:t>剧烈运动、发热、紧张等</a:t>
            </a:r>
            <a:r>
              <a:rPr lang="zh-CN" altLang="zh-CN" dirty="0" smtClean="0"/>
              <a:t>应激状态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病理</a:t>
            </a:r>
            <a:r>
              <a:rPr lang="zh-CN" altLang="zh-CN" dirty="0"/>
              <a:t>性蛋白尿</a:t>
            </a:r>
          </a:p>
          <a:p>
            <a:pPr lvl="4"/>
            <a:r>
              <a:rPr lang="zh-CN" altLang="zh-CN" dirty="0" smtClean="0"/>
              <a:t>肾小球性蛋白尿</a:t>
            </a:r>
            <a:r>
              <a:rPr lang="zh-CN" altLang="zh-CN" dirty="0"/>
              <a:t>（</a:t>
            </a:r>
            <a:r>
              <a:rPr lang="en-US" altLang="zh-CN" dirty="0"/>
              <a:t>glomerular proteinuria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5"/>
            <a:r>
              <a:rPr lang="zh-CN" altLang="en-US" dirty="0" smtClean="0"/>
              <a:t>各种</a:t>
            </a:r>
            <a:r>
              <a:rPr lang="zh-CN" altLang="zh-CN" dirty="0" smtClean="0"/>
              <a:t>原发性</a:t>
            </a:r>
            <a:r>
              <a:rPr lang="zh-CN" altLang="en-US" dirty="0" smtClean="0"/>
              <a:t>或继发性</a:t>
            </a:r>
            <a:r>
              <a:rPr lang="zh-CN" altLang="zh-CN" dirty="0" smtClean="0"/>
              <a:t>肾小球疾病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肾小管性蛋白尿</a:t>
            </a:r>
            <a:r>
              <a:rPr lang="zh-CN" altLang="zh-CN" dirty="0"/>
              <a:t>（</a:t>
            </a:r>
            <a:r>
              <a:rPr lang="en-US" altLang="zh-CN" dirty="0"/>
              <a:t>tubular proteinuria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5"/>
            <a:r>
              <a:rPr lang="zh-CN" altLang="zh-CN" dirty="0" smtClean="0"/>
              <a:t>肾盂肾炎等间质性肾炎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混合性</a:t>
            </a:r>
            <a:r>
              <a:rPr lang="zh-CN" altLang="zh-CN" dirty="0"/>
              <a:t>蛋白尿（</a:t>
            </a:r>
            <a:r>
              <a:rPr lang="en-US" altLang="zh-CN" dirty="0"/>
              <a:t>mixed proteinuria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5"/>
            <a:r>
              <a:rPr lang="zh-CN" altLang="zh-CN" dirty="0" smtClean="0"/>
              <a:t>同时</a:t>
            </a:r>
            <a:r>
              <a:rPr lang="zh-CN" altLang="zh-CN" dirty="0"/>
              <a:t>累及肾小球和肾小管的</a:t>
            </a:r>
            <a:r>
              <a:rPr lang="zh-CN" altLang="zh-CN" dirty="0" smtClean="0"/>
              <a:t>疾病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60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二、尿液化学检查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/>
            <a:r>
              <a:rPr lang="zh-CN" altLang="zh-CN" dirty="0" smtClean="0"/>
              <a:t>溢出性蛋白尿</a:t>
            </a:r>
            <a:r>
              <a:rPr lang="zh-CN" altLang="zh-CN" dirty="0"/>
              <a:t>（</a:t>
            </a:r>
            <a:r>
              <a:rPr lang="en-US" altLang="zh-CN" dirty="0"/>
              <a:t>overflow proteinuria</a:t>
            </a:r>
            <a:r>
              <a:rPr lang="zh-CN" altLang="zh-CN" dirty="0" smtClean="0"/>
              <a:t>）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因</a:t>
            </a:r>
            <a:r>
              <a:rPr lang="zh-CN" altLang="zh-CN" dirty="0"/>
              <a:t>血浆中低分子量蛋白异常增多，超过肾小管重吸收阈值所</a:t>
            </a:r>
            <a:r>
              <a:rPr lang="zh-CN" altLang="zh-CN" dirty="0" smtClean="0"/>
              <a:t>致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见于</a:t>
            </a:r>
            <a:r>
              <a:rPr lang="zh-CN" altLang="zh-CN" dirty="0"/>
              <a:t>血红蛋白尿、肌红蛋白尿、凝</a:t>
            </a:r>
            <a:r>
              <a:rPr lang="en-US" altLang="zh-CN" dirty="0"/>
              <a:t>-</a:t>
            </a:r>
            <a:r>
              <a:rPr lang="zh-CN" altLang="zh-CN" dirty="0"/>
              <a:t>溶蛋白尿（本周蛋白尿）。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215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二、尿液化学检查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（二）尿糖检查</a:t>
            </a:r>
          </a:p>
          <a:p>
            <a:pPr lvl="1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定性</a:t>
            </a:r>
            <a:r>
              <a:rPr lang="zh-CN" altLang="zh-CN" dirty="0"/>
              <a:t>为</a:t>
            </a:r>
            <a:r>
              <a:rPr lang="zh-CN" altLang="zh-CN" dirty="0" smtClean="0"/>
              <a:t>阴性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定量</a:t>
            </a:r>
            <a:r>
              <a:rPr lang="en-US" altLang="zh-CN" dirty="0"/>
              <a:t>0.56</a:t>
            </a:r>
            <a:r>
              <a:rPr lang="zh-CN" altLang="zh-CN" dirty="0"/>
              <a:t>～</a:t>
            </a:r>
            <a:r>
              <a:rPr lang="en-US" altLang="zh-CN" dirty="0"/>
              <a:t>5.0mmol/24h</a:t>
            </a:r>
            <a:r>
              <a:rPr lang="zh-CN" altLang="zh-CN" dirty="0"/>
              <a:t>尿</a:t>
            </a:r>
          </a:p>
          <a:p>
            <a:pPr lvl="1"/>
            <a:r>
              <a:rPr lang="zh-CN" altLang="zh-CN" dirty="0" smtClean="0"/>
              <a:t>临床意义</a:t>
            </a:r>
            <a:endParaRPr lang="en-US" altLang="zh-CN" dirty="0" smtClean="0"/>
          </a:p>
          <a:p>
            <a:pPr lvl="2"/>
            <a:r>
              <a:rPr lang="zh-CN" altLang="zh-CN" dirty="0"/>
              <a:t>糖尿（</a:t>
            </a:r>
            <a:r>
              <a:rPr lang="en-US" altLang="zh-CN" dirty="0" err="1"/>
              <a:t>glucosuria</a:t>
            </a:r>
            <a:r>
              <a:rPr lang="zh-CN" altLang="zh-CN" dirty="0" smtClean="0"/>
              <a:t>）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尿</a:t>
            </a:r>
            <a:r>
              <a:rPr lang="zh-CN" altLang="zh-CN" dirty="0"/>
              <a:t>糖定性阳性或定量</a:t>
            </a:r>
            <a:r>
              <a:rPr lang="zh-CN" altLang="zh-CN" dirty="0" smtClean="0"/>
              <a:t>增高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血糖</a:t>
            </a:r>
            <a:r>
              <a:rPr lang="zh-CN" altLang="zh-CN" dirty="0"/>
              <a:t>增高性</a:t>
            </a:r>
            <a:r>
              <a:rPr lang="zh-CN" altLang="zh-CN" dirty="0" smtClean="0"/>
              <a:t>糖尿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糖尿病：可</a:t>
            </a:r>
            <a:r>
              <a:rPr lang="zh-CN" altLang="zh-CN" dirty="0"/>
              <a:t>作为糖尿病诊断和疗效监测的</a:t>
            </a:r>
            <a:r>
              <a:rPr lang="zh-CN" altLang="zh-CN" dirty="0" smtClean="0"/>
              <a:t>指标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内分泌</a:t>
            </a:r>
            <a:r>
              <a:rPr lang="zh-CN" altLang="zh-CN" dirty="0"/>
              <a:t>疾病：如库欣病、</a:t>
            </a:r>
            <a:r>
              <a:rPr lang="zh-CN" altLang="zh-CN" dirty="0" smtClean="0"/>
              <a:t>甲状腺功能亢进等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其他</a:t>
            </a:r>
            <a:r>
              <a:rPr lang="zh-CN" altLang="zh-CN" dirty="0"/>
              <a:t>：如肝功能不全、胰腺癌、胰腺炎</a:t>
            </a:r>
            <a:r>
              <a:rPr lang="zh-CN" altLang="zh-CN" dirty="0" smtClean="0"/>
              <a:t>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494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二、尿液化学检查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肾性糖尿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慢性肾小球肾炎</a:t>
            </a:r>
            <a:r>
              <a:rPr lang="zh-CN" altLang="zh-CN" dirty="0"/>
              <a:t>、肾病综合征、间质性肾炎或家族性糖尿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2"/>
            <a:r>
              <a:rPr lang="zh-CN" altLang="zh-CN" dirty="0" smtClean="0"/>
              <a:t>暂时性糖尿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摄入</a:t>
            </a:r>
            <a:r>
              <a:rPr lang="zh-CN" altLang="zh-CN" dirty="0"/>
              <a:t>性</a:t>
            </a:r>
            <a:r>
              <a:rPr lang="zh-CN" altLang="zh-CN" dirty="0" smtClean="0"/>
              <a:t>糖尿</a:t>
            </a:r>
            <a:r>
              <a:rPr lang="zh-CN" altLang="en-US" dirty="0" smtClean="0"/>
              <a:t>、</a:t>
            </a:r>
            <a:r>
              <a:rPr lang="zh-CN" altLang="zh-CN" dirty="0" smtClean="0"/>
              <a:t>应激性糖尿</a:t>
            </a:r>
            <a:r>
              <a:rPr lang="zh-CN" altLang="en-US" dirty="0" smtClean="0"/>
              <a:t>、</a:t>
            </a:r>
            <a:r>
              <a:rPr lang="zh-CN" altLang="zh-CN" dirty="0" smtClean="0"/>
              <a:t>新生儿糖尿</a:t>
            </a:r>
            <a:r>
              <a:rPr lang="zh-CN" altLang="en-US" dirty="0" smtClean="0"/>
              <a:t>、</a:t>
            </a:r>
            <a:r>
              <a:rPr lang="zh-CN" altLang="zh-CN" dirty="0" smtClean="0"/>
              <a:t>妊娠</a:t>
            </a:r>
            <a:r>
              <a:rPr lang="zh-CN" altLang="zh-CN" dirty="0"/>
              <a:t>性</a:t>
            </a:r>
            <a:r>
              <a:rPr lang="zh-CN" altLang="zh-CN" dirty="0" smtClean="0"/>
              <a:t>糖尿</a:t>
            </a:r>
            <a:r>
              <a:rPr lang="zh-CN" altLang="en-US" dirty="0" smtClean="0"/>
              <a:t>、</a:t>
            </a:r>
            <a:r>
              <a:rPr lang="zh-CN" altLang="zh-CN" dirty="0" smtClean="0"/>
              <a:t>药物</a:t>
            </a:r>
            <a:r>
              <a:rPr lang="zh-CN" altLang="zh-CN" dirty="0"/>
              <a:t>性</a:t>
            </a:r>
            <a:r>
              <a:rPr lang="zh-CN" altLang="zh-CN" dirty="0" smtClean="0"/>
              <a:t>糖尿等</a:t>
            </a:r>
            <a:endParaRPr lang="zh-CN" altLang="zh-CN" dirty="0"/>
          </a:p>
          <a:p>
            <a:pPr lvl="2"/>
            <a:r>
              <a:rPr lang="zh-CN" altLang="zh-CN" dirty="0" smtClean="0"/>
              <a:t>非</a:t>
            </a:r>
            <a:r>
              <a:rPr lang="zh-CN" altLang="zh-CN" dirty="0"/>
              <a:t>葡萄糖性</a:t>
            </a:r>
            <a:r>
              <a:rPr lang="zh-CN" altLang="zh-CN" dirty="0" smtClean="0"/>
              <a:t>糖尿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哺乳期</a:t>
            </a:r>
            <a:r>
              <a:rPr lang="zh-CN" altLang="zh-CN" dirty="0"/>
              <a:t>妇女的乳</a:t>
            </a:r>
            <a:r>
              <a:rPr lang="zh-CN" altLang="zh-CN" dirty="0" smtClean="0"/>
              <a:t>糖尿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肝</a:t>
            </a:r>
            <a:r>
              <a:rPr lang="zh-CN" altLang="zh-CN" dirty="0"/>
              <a:t>功不全者的果糖尿和（或）半乳糖</a:t>
            </a:r>
            <a:r>
              <a:rPr lang="zh-CN" altLang="zh-CN" dirty="0" smtClean="0"/>
              <a:t>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大量</a:t>
            </a:r>
            <a:r>
              <a:rPr lang="zh-CN" altLang="zh-CN" dirty="0"/>
              <a:t>进食水果后的果糖尿、戊糖尿</a:t>
            </a:r>
            <a:r>
              <a:rPr lang="zh-CN" altLang="zh-CN" dirty="0" smtClean="0"/>
              <a:t>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162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二、尿液化学检查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（三）尿酮体检查</a:t>
            </a:r>
          </a:p>
          <a:p>
            <a:pPr lvl="1"/>
            <a:r>
              <a:rPr lang="zh-CN" altLang="en-US" dirty="0" smtClean="0"/>
              <a:t>相关概念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酮体（</a:t>
            </a:r>
            <a:r>
              <a:rPr lang="en-US" altLang="zh-CN" dirty="0" smtClean="0"/>
              <a:t>ketone body</a:t>
            </a:r>
            <a:r>
              <a:rPr lang="zh-CN" altLang="zh-CN" dirty="0" smtClean="0"/>
              <a:t>）</a:t>
            </a:r>
            <a:r>
              <a:rPr lang="zh-CN" altLang="en-US" dirty="0" smtClean="0"/>
              <a:t>：</a:t>
            </a:r>
            <a:r>
              <a:rPr lang="en-US" altLang="zh-CN" dirty="0" smtClean="0"/>
              <a:t>β-</a:t>
            </a:r>
            <a:r>
              <a:rPr lang="zh-CN" altLang="zh-CN" dirty="0" smtClean="0"/>
              <a:t>羟丁酸、乙酰乙酸和丙酮的总称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酮尿（</a:t>
            </a:r>
            <a:r>
              <a:rPr lang="en-US" altLang="zh-CN" dirty="0" err="1" smtClean="0"/>
              <a:t>ketonuria</a:t>
            </a:r>
            <a:r>
              <a:rPr lang="zh-CN" altLang="zh-CN" dirty="0" smtClean="0"/>
              <a:t>），</a:t>
            </a:r>
            <a:r>
              <a:rPr lang="zh-CN" altLang="zh-CN" dirty="0"/>
              <a:t>尿中出现</a:t>
            </a:r>
            <a:r>
              <a:rPr lang="zh-CN" altLang="zh-CN" dirty="0" smtClean="0"/>
              <a:t>酮体</a:t>
            </a:r>
          </a:p>
          <a:p>
            <a:pPr lvl="1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定性</a:t>
            </a:r>
            <a:r>
              <a:rPr lang="zh-CN" altLang="zh-CN" dirty="0"/>
              <a:t>为</a:t>
            </a:r>
            <a:r>
              <a:rPr lang="zh-CN" altLang="zh-CN" dirty="0" smtClean="0"/>
              <a:t>阴性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444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二、尿液化学检查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临床意义</a:t>
            </a:r>
            <a:endParaRPr lang="zh-CN" altLang="zh-CN" dirty="0"/>
          </a:p>
          <a:p>
            <a:pPr lvl="2"/>
            <a:r>
              <a:rPr lang="zh-CN" altLang="zh-CN" dirty="0" smtClean="0"/>
              <a:t>糖尿病</a:t>
            </a:r>
            <a:r>
              <a:rPr lang="zh-CN" altLang="zh-CN" dirty="0"/>
              <a:t>性酮</a:t>
            </a:r>
            <a:r>
              <a:rPr lang="zh-CN" altLang="zh-CN" dirty="0" smtClean="0"/>
              <a:t>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尿</a:t>
            </a:r>
            <a:r>
              <a:rPr lang="zh-CN" altLang="zh-CN" dirty="0"/>
              <a:t>酮体测定是糖尿病酮症酸中毒昏迷的早期</a:t>
            </a:r>
            <a:r>
              <a:rPr lang="zh-CN" altLang="zh-CN" dirty="0" smtClean="0"/>
              <a:t>指标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糖尿病</a:t>
            </a:r>
            <a:r>
              <a:rPr lang="zh-CN" altLang="zh-CN" dirty="0"/>
              <a:t>肾损害时，有时虽有酮血症，而尿酮体可减少或</a:t>
            </a:r>
            <a:r>
              <a:rPr lang="zh-CN" altLang="zh-CN" dirty="0" smtClean="0"/>
              <a:t>阴性</a:t>
            </a:r>
            <a:endParaRPr lang="zh-CN" altLang="zh-CN" dirty="0"/>
          </a:p>
          <a:p>
            <a:pPr lvl="2"/>
            <a:r>
              <a:rPr lang="zh-CN" altLang="zh-CN" dirty="0" smtClean="0"/>
              <a:t>非</a:t>
            </a:r>
            <a:r>
              <a:rPr lang="zh-CN" altLang="zh-CN" dirty="0"/>
              <a:t>糖尿病性酮</a:t>
            </a:r>
            <a:r>
              <a:rPr lang="zh-CN" altLang="zh-CN" dirty="0" smtClean="0"/>
              <a:t>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高热</a:t>
            </a:r>
            <a:r>
              <a:rPr lang="zh-CN" altLang="zh-CN" dirty="0"/>
              <a:t>、严重呕吐、腹泻、长期饥饿、禁食、妊娠呕吐、酒精性肝炎、肝硬化、</a:t>
            </a:r>
            <a:r>
              <a:rPr lang="zh-CN" altLang="zh-CN" dirty="0" smtClean="0"/>
              <a:t>嗜铬细胞瘤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443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二、尿液化学检查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（四）尿胆红素与尿胆原定性测定</a:t>
            </a:r>
          </a:p>
          <a:p>
            <a:pPr lvl="1"/>
            <a:r>
              <a:rPr lang="zh-CN" altLang="zh-CN" dirty="0" smtClean="0"/>
              <a:t>参考范围</a:t>
            </a:r>
            <a:endParaRPr lang="zh-CN" altLang="zh-CN" dirty="0"/>
          </a:p>
          <a:p>
            <a:pPr lvl="2"/>
            <a:r>
              <a:rPr lang="zh-CN" altLang="zh-CN" dirty="0"/>
              <a:t>尿胆红素：阴性</a:t>
            </a:r>
          </a:p>
          <a:p>
            <a:pPr lvl="2"/>
            <a:r>
              <a:rPr lang="zh-CN" altLang="zh-CN" dirty="0"/>
              <a:t>尿胆原：阴性～弱阳性（尿</a:t>
            </a:r>
            <a:r>
              <a:rPr lang="en-US" altLang="zh-CN" dirty="0"/>
              <a:t>1:20</a:t>
            </a:r>
            <a:r>
              <a:rPr lang="zh-CN" altLang="zh-CN" dirty="0"/>
              <a:t>稀释后应为阴性）</a:t>
            </a:r>
          </a:p>
          <a:p>
            <a:pPr lvl="1"/>
            <a:r>
              <a:rPr lang="zh-CN" altLang="zh-CN" dirty="0" smtClean="0"/>
              <a:t>临床意义</a:t>
            </a:r>
            <a:endParaRPr lang="zh-CN" altLang="zh-CN" dirty="0"/>
          </a:p>
          <a:p>
            <a:pPr lvl="2"/>
            <a:r>
              <a:rPr lang="zh-CN" altLang="zh-CN" dirty="0"/>
              <a:t>在黄疸鉴别诊断中有较大</a:t>
            </a:r>
            <a:r>
              <a:rPr lang="zh-CN" altLang="zh-CN" dirty="0" smtClean="0"/>
              <a:t>价值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尿</a:t>
            </a:r>
            <a:r>
              <a:rPr lang="zh-CN" altLang="zh-CN" dirty="0"/>
              <a:t>胆红素</a:t>
            </a:r>
            <a:r>
              <a:rPr lang="zh-CN" altLang="zh-CN" dirty="0" smtClean="0"/>
              <a:t>阳性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肝细胞</a:t>
            </a:r>
            <a:r>
              <a:rPr lang="zh-CN" altLang="zh-CN" dirty="0"/>
              <a:t>性黄疸或阻塞性</a:t>
            </a:r>
            <a:r>
              <a:rPr lang="zh-CN" altLang="zh-CN" dirty="0" smtClean="0"/>
              <a:t>黄疸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尿</a:t>
            </a:r>
            <a:r>
              <a:rPr lang="zh-CN" altLang="zh-CN" dirty="0"/>
              <a:t>胆原</a:t>
            </a:r>
            <a:r>
              <a:rPr lang="zh-CN" altLang="zh-CN" dirty="0" smtClean="0"/>
              <a:t>阳性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肝细胞</a:t>
            </a:r>
            <a:r>
              <a:rPr lang="zh-CN" altLang="zh-CN" dirty="0"/>
              <a:t>性黄疸或溶血性</a:t>
            </a:r>
            <a:r>
              <a:rPr lang="zh-CN" altLang="zh-CN" dirty="0" smtClean="0"/>
              <a:t>黄疸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91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 sz="2800" dirty="0" smtClean="0">
                <a:ea typeface="宋体" pitchFamily="2" charset="-122"/>
              </a:rPr>
              <a:t>主要内容</a:t>
            </a:r>
            <a:endParaRPr lang="zh-CN" altLang="en-US" sz="2800" dirty="0">
              <a:ea typeface="宋体" pitchFamily="2" charset="-122"/>
            </a:endParaRPr>
          </a:p>
        </p:txBody>
      </p:sp>
      <p:sp>
        <p:nvSpPr>
          <p:cNvPr id="5123" name="内容占位符 2"/>
          <p:cNvSpPr>
            <a:spLocks noGrp="1"/>
          </p:cNvSpPr>
          <p:nvPr>
            <p:ph sz="half" idx="4294967295"/>
          </p:nvPr>
        </p:nvSpPr>
        <p:spPr>
          <a:xfrm>
            <a:off x="304800" y="1214438"/>
            <a:ext cx="4229100" cy="5033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2800" dirty="0"/>
              <a:t>尿液一般检查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zh-CN" altLang="en-US" sz="2400" dirty="0"/>
              <a:t>尿量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zh-CN" altLang="en-US" sz="2400" dirty="0"/>
              <a:t>尿液的颜色和性状</a:t>
            </a:r>
          </a:p>
          <a:p>
            <a:pPr lvl="1">
              <a:lnSpc>
                <a:spcPct val="90000"/>
              </a:lnSpc>
            </a:pPr>
            <a:r>
              <a:rPr lang="zh-CN" altLang="en-US" sz="2400" dirty="0"/>
              <a:t>尿液的气味</a:t>
            </a:r>
          </a:p>
          <a:p>
            <a:pPr lvl="1">
              <a:lnSpc>
                <a:spcPct val="90000"/>
              </a:lnSpc>
            </a:pPr>
            <a:r>
              <a:rPr lang="zh-CN" altLang="en-US" sz="2400" dirty="0"/>
              <a:t>酸碱度</a:t>
            </a:r>
          </a:p>
          <a:p>
            <a:pPr lvl="1">
              <a:lnSpc>
                <a:spcPct val="90000"/>
              </a:lnSpc>
            </a:pPr>
            <a:r>
              <a:rPr lang="zh-CN" altLang="en-US" sz="2400" dirty="0"/>
              <a:t>尿比密</a:t>
            </a:r>
          </a:p>
          <a:p>
            <a:pPr>
              <a:lnSpc>
                <a:spcPct val="90000"/>
              </a:lnSpc>
            </a:pPr>
            <a:r>
              <a:rPr lang="zh-CN" altLang="en-US" sz="2800" dirty="0"/>
              <a:t>尿液化学检查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zh-CN" altLang="en-US" sz="2400" dirty="0"/>
              <a:t>尿蛋白检查</a:t>
            </a:r>
          </a:p>
          <a:p>
            <a:pPr lvl="1">
              <a:lnSpc>
                <a:spcPct val="90000"/>
              </a:lnSpc>
            </a:pPr>
            <a:r>
              <a:rPr lang="zh-CN" altLang="en-US" sz="2400" dirty="0"/>
              <a:t>尿糖检查</a:t>
            </a:r>
          </a:p>
          <a:p>
            <a:pPr lvl="1">
              <a:lnSpc>
                <a:spcPct val="90000"/>
              </a:lnSpc>
            </a:pPr>
            <a:r>
              <a:rPr lang="zh-CN" altLang="en-US" sz="2400" dirty="0"/>
              <a:t>尿酮体检查</a:t>
            </a:r>
          </a:p>
          <a:p>
            <a:pPr lvl="1">
              <a:lnSpc>
                <a:spcPct val="90000"/>
              </a:lnSpc>
            </a:pPr>
            <a:r>
              <a:rPr lang="zh-CN" altLang="en-US" sz="2400" dirty="0"/>
              <a:t>尿胆红素与尿胆原定性测定</a:t>
            </a:r>
          </a:p>
        </p:txBody>
      </p:sp>
      <p:sp>
        <p:nvSpPr>
          <p:cNvPr id="5124" name="内容占位符 4"/>
          <p:cNvSpPr>
            <a:spLocks noGrp="1"/>
          </p:cNvSpPr>
          <p:nvPr>
            <p:ph sz="half" idx="4294967295"/>
          </p:nvPr>
        </p:nvSpPr>
        <p:spPr>
          <a:xfrm>
            <a:off x="4686300" y="1214438"/>
            <a:ext cx="4229100" cy="5033962"/>
          </a:xfrm>
        </p:spPr>
        <p:txBody>
          <a:bodyPr/>
          <a:lstStyle/>
          <a:p>
            <a:r>
              <a:rPr lang="zh-CN" altLang="en-US" sz="2800" dirty="0">
                <a:ea typeface="宋体" pitchFamily="2" charset="-122"/>
              </a:rPr>
              <a:t>尿显微镜检查</a:t>
            </a:r>
          </a:p>
          <a:p>
            <a:pPr lvl="1"/>
            <a:r>
              <a:rPr lang="zh-CN" altLang="en-US" sz="2400" dirty="0">
                <a:ea typeface="宋体" pitchFamily="2" charset="-122"/>
              </a:rPr>
              <a:t>细胞</a:t>
            </a:r>
          </a:p>
          <a:p>
            <a:pPr lvl="1"/>
            <a:r>
              <a:rPr lang="zh-CN" altLang="en-US" sz="2400" dirty="0">
                <a:ea typeface="宋体" pitchFamily="2" charset="-122"/>
              </a:rPr>
              <a:t>管型</a:t>
            </a:r>
          </a:p>
          <a:p>
            <a:pPr lvl="1"/>
            <a:r>
              <a:rPr lang="zh-CN" altLang="en-US" sz="2400" dirty="0">
                <a:ea typeface="宋体" pitchFamily="2" charset="-122"/>
              </a:rPr>
              <a:t>结晶</a:t>
            </a:r>
          </a:p>
          <a:p>
            <a:pPr lvl="1"/>
            <a:r>
              <a:rPr lang="zh-CN" altLang="en-US" sz="2400" dirty="0">
                <a:ea typeface="宋体" pitchFamily="2" charset="-122"/>
              </a:rPr>
              <a:t>脑膜刺激征</a:t>
            </a:r>
          </a:p>
        </p:txBody>
      </p:sp>
      <p:sp>
        <p:nvSpPr>
          <p:cNvPr id="5125" name="日期占位符 3"/>
          <p:cNvSpPr txBox="1">
            <a:spLocks noGrp="1" noChangeArrowheads="1"/>
          </p:cNvSpPr>
          <p:nvPr/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000">
                <a:solidFill>
                  <a:schemeClr val="bg1"/>
                </a:solidFill>
                <a:latin typeface="Verdana" pitchFamily="34" charset="0"/>
              </a:rPr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16421604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三、尿液显微镜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参考范围</a:t>
            </a:r>
            <a:endParaRPr lang="zh-CN" altLang="zh-CN" dirty="0"/>
          </a:p>
          <a:p>
            <a:pPr lvl="1"/>
            <a:r>
              <a:rPr lang="zh-CN" altLang="zh-CN" sz="2400" dirty="0" smtClean="0"/>
              <a:t>红细胞</a:t>
            </a:r>
            <a:endParaRPr lang="en-US" altLang="zh-CN" sz="2400" dirty="0" smtClean="0"/>
          </a:p>
          <a:p>
            <a:pPr lvl="2"/>
            <a:r>
              <a:rPr lang="zh-CN" altLang="zh-CN" sz="2200" dirty="0" smtClean="0"/>
              <a:t>玻</a:t>
            </a:r>
            <a:r>
              <a:rPr lang="zh-CN" altLang="zh-CN" sz="2200" dirty="0"/>
              <a:t>片法</a:t>
            </a:r>
            <a:r>
              <a:rPr lang="en-US" altLang="zh-CN" sz="2200" dirty="0"/>
              <a:t>0</a:t>
            </a:r>
            <a:r>
              <a:rPr lang="zh-CN" altLang="zh-CN" sz="2200" dirty="0"/>
              <a:t>～</a:t>
            </a:r>
            <a:r>
              <a:rPr lang="en-US" altLang="zh-CN" sz="2200" dirty="0"/>
              <a:t>3</a:t>
            </a:r>
            <a:r>
              <a:rPr lang="zh-CN" altLang="zh-CN" sz="2200" dirty="0"/>
              <a:t>个</a:t>
            </a:r>
            <a:r>
              <a:rPr lang="en-US" altLang="zh-CN" sz="2200" dirty="0"/>
              <a:t>/HP</a:t>
            </a:r>
            <a:r>
              <a:rPr lang="zh-CN" altLang="zh-CN" sz="2200" dirty="0"/>
              <a:t>；定量板法</a:t>
            </a:r>
            <a:r>
              <a:rPr lang="en-US" altLang="zh-CN" sz="2200" dirty="0"/>
              <a:t>0</a:t>
            </a:r>
            <a:r>
              <a:rPr lang="zh-CN" altLang="zh-CN" sz="2200" dirty="0"/>
              <a:t>～</a:t>
            </a:r>
            <a:r>
              <a:rPr lang="en-US" altLang="zh-CN" sz="2200" dirty="0"/>
              <a:t>5</a:t>
            </a:r>
            <a:r>
              <a:rPr lang="zh-CN" altLang="zh-CN" sz="2200" dirty="0"/>
              <a:t>个</a:t>
            </a:r>
            <a:r>
              <a:rPr lang="en-US" altLang="zh-CN" sz="2200" dirty="0"/>
              <a:t>/</a:t>
            </a:r>
            <a:r>
              <a:rPr lang="en-US" altLang="zh-CN" sz="2200" dirty="0" err="1"/>
              <a:t>μl</a:t>
            </a:r>
            <a:endParaRPr lang="zh-CN" altLang="zh-CN" sz="2200" dirty="0"/>
          </a:p>
          <a:p>
            <a:pPr lvl="1"/>
            <a:r>
              <a:rPr lang="zh-CN" altLang="zh-CN" sz="2400" dirty="0" smtClean="0"/>
              <a:t>白细胞</a:t>
            </a:r>
            <a:endParaRPr lang="en-US" altLang="zh-CN" sz="2400" dirty="0" smtClean="0"/>
          </a:p>
          <a:p>
            <a:pPr lvl="2"/>
            <a:r>
              <a:rPr lang="zh-CN" altLang="zh-CN" sz="2200" dirty="0" smtClean="0"/>
              <a:t>玻</a:t>
            </a:r>
            <a:r>
              <a:rPr lang="zh-CN" altLang="zh-CN" sz="2200" dirty="0"/>
              <a:t>片法</a:t>
            </a:r>
            <a:r>
              <a:rPr lang="en-US" altLang="zh-CN" sz="2200" dirty="0"/>
              <a:t>0</a:t>
            </a:r>
            <a:r>
              <a:rPr lang="zh-CN" altLang="zh-CN" sz="2200" dirty="0"/>
              <a:t>～</a:t>
            </a:r>
            <a:r>
              <a:rPr lang="en-US" altLang="zh-CN" sz="2200" dirty="0"/>
              <a:t>5</a:t>
            </a:r>
            <a:r>
              <a:rPr lang="zh-CN" altLang="zh-CN" sz="2200" dirty="0"/>
              <a:t>个</a:t>
            </a:r>
            <a:r>
              <a:rPr lang="en-US" altLang="zh-CN" sz="2200" dirty="0"/>
              <a:t>/HP</a:t>
            </a:r>
            <a:r>
              <a:rPr lang="zh-CN" altLang="zh-CN" sz="2200" dirty="0"/>
              <a:t>；定量板法</a:t>
            </a:r>
            <a:r>
              <a:rPr lang="en-US" altLang="zh-CN" sz="2200" dirty="0"/>
              <a:t>0</a:t>
            </a:r>
            <a:r>
              <a:rPr lang="zh-CN" altLang="zh-CN" sz="2200" dirty="0"/>
              <a:t>～</a:t>
            </a:r>
            <a:r>
              <a:rPr lang="en-US" altLang="zh-CN" sz="2200" dirty="0"/>
              <a:t>10</a:t>
            </a:r>
            <a:r>
              <a:rPr lang="zh-CN" altLang="zh-CN" sz="2200" dirty="0"/>
              <a:t>个</a:t>
            </a:r>
            <a:r>
              <a:rPr lang="en-US" altLang="zh-CN" sz="2200" dirty="0"/>
              <a:t>/</a:t>
            </a:r>
            <a:r>
              <a:rPr lang="en-US" altLang="zh-CN" sz="2200" dirty="0" err="1"/>
              <a:t>μl</a:t>
            </a:r>
            <a:endParaRPr lang="zh-CN" altLang="zh-CN" sz="2200" dirty="0"/>
          </a:p>
          <a:p>
            <a:pPr lvl="1"/>
            <a:r>
              <a:rPr lang="zh-CN" altLang="zh-CN" sz="2400" dirty="0"/>
              <a:t>肾小管上皮细胞：无</a:t>
            </a:r>
          </a:p>
          <a:p>
            <a:pPr lvl="1"/>
            <a:r>
              <a:rPr lang="zh-CN" altLang="zh-CN" sz="2400" dirty="0"/>
              <a:t>移行上皮细胞：少量</a:t>
            </a:r>
          </a:p>
          <a:p>
            <a:pPr lvl="1"/>
            <a:r>
              <a:rPr lang="zh-CN" altLang="zh-CN" sz="2400" dirty="0"/>
              <a:t>鳞状上皮细胞：少量</a:t>
            </a:r>
          </a:p>
          <a:p>
            <a:pPr lvl="1"/>
            <a:r>
              <a:rPr lang="zh-CN" altLang="zh-CN" sz="2400" dirty="0"/>
              <a:t>透明管型：</a:t>
            </a:r>
            <a:r>
              <a:rPr lang="en-US" altLang="zh-CN" sz="2400" dirty="0"/>
              <a:t>0</a:t>
            </a:r>
            <a:r>
              <a:rPr lang="zh-CN" altLang="zh-CN" sz="2400" dirty="0"/>
              <a:t>～</a:t>
            </a:r>
            <a:r>
              <a:rPr lang="en-US" altLang="zh-CN" sz="2400" dirty="0"/>
              <a:t>1</a:t>
            </a:r>
            <a:r>
              <a:rPr lang="zh-CN" altLang="zh-CN" sz="2400" dirty="0"/>
              <a:t>个／</a:t>
            </a:r>
            <a:r>
              <a:rPr lang="en-US" altLang="zh-CN" sz="2400" dirty="0"/>
              <a:t>LP</a:t>
            </a:r>
            <a:endParaRPr lang="zh-CN" altLang="zh-CN" sz="2400" dirty="0"/>
          </a:p>
          <a:p>
            <a:pPr lvl="1"/>
            <a:r>
              <a:rPr lang="zh-CN" altLang="zh-CN" sz="2400" dirty="0"/>
              <a:t>生理性结晶：可见磷酸盐、草酸钙、尿酸等结晶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52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三、尿液显微镜检查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临床意义</a:t>
            </a:r>
            <a:endParaRPr lang="en-US" altLang="zh-CN" dirty="0" smtClean="0"/>
          </a:p>
          <a:p>
            <a:pPr marL="800100" lvl="2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．红细胞</a:t>
            </a:r>
            <a:endParaRPr lang="en-US" altLang="zh-CN" dirty="0"/>
          </a:p>
          <a:p>
            <a:pPr lvl="2"/>
            <a:r>
              <a:rPr lang="zh-CN" altLang="en-US" dirty="0"/>
              <a:t>镜下血尿（</a:t>
            </a:r>
            <a:r>
              <a:rPr lang="en-US" altLang="zh-CN" dirty="0" err="1"/>
              <a:t>microhematuria</a:t>
            </a:r>
            <a:r>
              <a:rPr lang="zh-CN" altLang="en-US" dirty="0"/>
              <a:t>）：尿外观正常，每高倍视野中红细胞数超过</a:t>
            </a:r>
            <a:r>
              <a:rPr lang="en-US" altLang="zh-CN" dirty="0"/>
              <a:t>3</a:t>
            </a:r>
            <a:r>
              <a:rPr lang="zh-CN" altLang="en-US" dirty="0"/>
              <a:t>个</a:t>
            </a:r>
            <a:endParaRPr lang="en-US" altLang="zh-CN" dirty="0"/>
          </a:p>
          <a:p>
            <a:pPr lvl="3"/>
            <a:r>
              <a:rPr lang="zh-CN" altLang="en-US" dirty="0"/>
              <a:t>由肾小球滤出的红细胞（肾性红细胞）</a:t>
            </a:r>
            <a:endParaRPr lang="en-US" altLang="zh-CN" dirty="0"/>
          </a:p>
          <a:p>
            <a:pPr lvl="4"/>
            <a:r>
              <a:rPr lang="zh-CN" altLang="en-US" dirty="0"/>
              <a:t>呈多形性</a:t>
            </a:r>
            <a:r>
              <a:rPr lang="zh-CN" altLang="en-US" dirty="0" smtClean="0"/>
              <a:t>改变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常见于</a:t>
            </a:r>
            <a:r>
              <a:rPr lang="zh-CN" altLang="en-US" dirty="0"/>
              <a:t>急、慢性肾小球肾炎、急性肾盂肾炎</a:t>
            </a:r>
            <a:r>
              <a:rPr lang="zh-CN" altLang="en-US" dirty="0" smtClean="0"/>
              <a:t>等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非</a:t>
            </a:r>
            <a:r>
              <a:rPr lang="zh-CN" altLang="en-US" dirty="0"/>
              <a:t>肾小球滤出的红细胞（非肾性红细胞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形态</a:t>
            </a:r>
            <a:r>
              <a:rPr lang="zh-CN" altLang="en-US" dirty="0"/>
              <a:t>较</a:t>
            </a:r>
            <a:r>
              <a:rPr lang="zh-CN" altLang="en-US" dirty="0" smtClean="0"/>
              <a:t>一致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常见于</a:t>
            </a:r>
            <a:r>
              <a:rPr lang="zh-CN" altLang="en-US" dirty="0"/>
              <a:t>泌尿系统结石和肿瘤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192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三、尿液显微镜检查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</a:t>
            </a:r>
            <a:r>
              <a:rPr lang="zh-CN" altLang="zh-CN" dirty="0" smtClean="0"/>
              <a:t>白细胞</a:t>
            </a:r>
            <a:endParaRPr lang="en-US" altLang="zh-CN" dirty="0" smtClean="0"/>
          </a:p>
          <a:p>
            <a:pPr lvl="3"/>
            <a:r>
              <a:rPr lang="zh-CN" altLang="zh-CN" dirty="0"/>
              <a:t>镜下白细胞尿或</a:t>
            </a:r>
            <a:r>
              <a:rPr lang="zh-CN" altLang="zh-CN" dirty="0" smtClean="0"/>
              <a:t>脓尿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每</a:t>
            </a:r>
            <a:r>
              <a:rPr lang="zh-CN" altLang="zh-CN" dirty="0"/>
              <a:t>高倍视野中白细胞超过</a:t>
            </a:r>
            <a:r>
              <a:rPr lang="en-US" altLang="zh-CN" dirty="0"/>
              <a:t>5</a:t>
            </a:r>
            <a:r>
              <a:rPr lang="zh-CN" altLang="zh-CN" dirty="0" smtClean="0"/>
              <a:t>个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中性粒细胞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主要</a:t>
            </a:r>
            <a:r>
              <a:rPr lang="zh-CN" altLang="zh-CN" dirty="0"/>
              <a:t>见于泌尿系统感染，如急性肾盂肾炎、膀胱炎、尿道炎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也</a:t>
            </a:r>
            <a:r>
              <a:rPr lang="zh-CN" altLang="zh-CN" dirty="0"/>
              <a:t>可见于各种肾脏疾病、肾移植</a:t>
            </a:r>
            <a:r>
              <a:rPr lang="zh-CN" altLang="zh-CN" dirty="0" smtClean="0"/>
              <a:t>后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淋巴细胞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淋巴细胞</a:t>
            </a:r>
            <a:r>
              <a:rPr lang="zh-CN" altLang="zh-CN" dirty="0"/>
              <a:t>性白血病、肾移植术</a:t>
            </a:r>
            <a:r>
              <a:rPr lang="zh-CN" altLang="zh-CN" dirty="0" smtClean="0"/>
              <a:t>后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832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三、尿液显微镜检查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．肾小管</a:t>
            </a:r>
            <a:r>
              <a:rPr lang="zh-CN" altLang="zh-CN" dirty="0" smtClean="0"/>
              <a:t>上皮细胞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提示</a:t>
            </a:r>
            <a:r>
              <a:rPr lang="zh-CN" altLang="zh-CN" dirty="0"/>
              <a:t>肾小管已有</a:t>
            </a:r>
            <a:r>
              <a:rPr lang="zh-CN" altLang="zh-CN" dirty="0" smtClean="0"/>
              <a:t>损害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成</a:t>
            </a:r>
            <a:r>
              <a:rPr lang="zh-CN" altLang="zh-CN" dirty="0"/>
              <a:t>团</a:t>
            </a:r>
            <a:r>
              <a:rPr lang="zh-CN" altLang="zh-CN" dirty="0" smtClean="0"/>
              <a:t>出现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多</a:t>
            </a:r>
            <a:r>
              <a:rPr lang="zh-CN" altLang="zh-CN" dirty="0"/>
              <a:t>见于肾小管坏死性</a:t>
            </a:r>
            <a:r>
              <a:rPr lang="zh-CN" altLang="zh-CN" dirty="0" smtClean="0"/>
              <a:t>病变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脂肪颗粒细胞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见于</a:t>
            </a:r>
            <a:r>
              <a:rPr lang="zh-CN" altLang="zh-CN" dirty="0"/>
              <a:t>慢性肾小球肾炎时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肾小管</a:t>
            </a:r>
            <a:r>
              <a:rPr lang="zh-CN" altLang="zh-CN" dirty="0"/>
              <a:t>上皮细胞中出现含铁血黄素颗粒，见于心力衰竭、肾梗死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排斥反应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肾移植</a:t>
            </a:r>
            <a:r>
              <a:rPr lang="zh-CN" altLang="zh-CN" dirty="0"/>
              <a:t>后若肾小管上皮细胞持续增多或重新</a:t>
            </a:r>
            <a:r>
              <a:rPr lang="zh-CN" altLang="zh-CN" dirty="0" smtClean="0"/>
              <a:t>出现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9166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三、尿液显微镜检查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．移行</a:t>
            </a:r>
            <a:r>
              <a:rPr lang="zh-CN" altLang="zh-CN" dirty="0" smtClean="0"/>
              <a:t>上皮细胞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尿</a:t>
            </a:r>
            <a:r>
              <a:rPr lang="zh-CN" altLang="zh-CN" dirty="0"/>
              <a:t>中出现较多或成片脱落的移行上皮细胞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提</a:t>
            </a:r>
            <a:r>
              <a:rPr lang="zh-CN" altLang="zh-CN" dirty="0" smtClean="0"/>
              <a:t>示</a:t>
            </a:r>
            <a:r>
              <a:rPr lang="zh-CN" altLang="zh-CN" dirty="0"/>
              <a:t>肾盂至尿道有炎性或坏死性</a:t>
            </a:r>
            <a:r>
              <a:rPr lang="zh-CN" altLang="zh-CN" dirty="0" smtClean="0"/>
              <a:t>病变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5</a:t>
            </a:r>
            <a:r>
              <a:rPr lang="zh-CN" altLang="zh-CN" dirty="0"/>
              <a:t>．鳞状</a:t>
            </a:r>
            <a:r>
              <a:rPr lang="zh-CN" altLang="zh-CN" dirty="0" smtClean="0"/>
              <a:t>上皮细胞</a:t>
            </a:r>
            <a:r>
              <a:rPr lang="zh-CN" altLang="en-US" dirty="0" smtClean="0"/>
              <a:t>（</a:t>
            </a:r>
            <a:r>
              <a:rPr lang="zh-CN" altLang="zh-CN" dirty="0" smtClean="0"/>
              <a:t>扁平上皮细胞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大量</a:t>
            </a:r>
            <a:r>
              <a:rPr lang="zh-CN" altLang="zh-CN" dirty="0"/>
              <a:t>出现且伴白细胞、脓细胞，见于</a:t>
            </a:r>
            <a:r>
              <a:rPr lang="zh-CN" altLang="zh-CN" dirty="0" smtClean="0"/>
              <a:t>尿道炎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595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三、尿液显微镜检查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（二）管</a:t>
            </a:r>
            <a:r>
              <a:rPr lang="zh-CN" altLang="zh-CN" dirty="0" smtClean="0"/>
              <a:t>型</a:t>
            </a:r>
            <a:r>
              <a:rPr lang="zh-CN" altLang="zh-CN" dirty="0"/>
              <a:t>（</a:t>
            </a:r>
            <a:r>
              <a:rPr lang="en-US" altLang="zh-CN" dirty="0"/>
              <a:t>cast</a:t>
            </a:r>
            <a:r>
              <a:rPr lang="zh-CN" altLang="zh-CN" dirty="0"/>
              <a:t>）</a:t>
            </a:r>
          </a:p>
          <a:p>
            <a:pPr marL="457200" lvl="1" indent="0">
              <a:buNone/>
            </a:pPr>
            <a:r>
              <a:rPr lang="en-US" altLang="zh-CN" dirty="0" smtClean="0"/>
              <a:t>1</a:t>
            </a:r>
            <a:r>
              <a:rPr lang="zh-CN" altLang="zh-CN" dirty="0"/>
              <a:t>．透明管型（</a:t>
            </a:r>
            <a:r>
              <a:rPr lang="en-US" altLang="zh-CN" dirty="0"/>
              <a:t>hyaline cast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主要</a:t>
            </a:r>
            <a:r>
              <a:rPr lang="zh-CN" altLang="zh-CN" dirty="0"/>
              <a:t>由管型基质</a:t>
            </a:r>
            <a:r>
              <a:rPr lang="zh-CN" altLang="zh-CN" dirty="0" smtClean="0"/>
              <a:t>构成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大量出现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见于</a:t>
            </a:r>
            <a:r>
              <a:rPr lang="zh-CN" altLang="zh-CN" dirty="0"/>
              <a:t>肾小球肾炎、肾病综合征、</a:t>
            </a:r>
            <a:r>
              <a:rPr lang="zh-CN" altLang="zh-CN" dirty="0" smtClean="0"/>
              <a:t>肾盂肾炎等肾</a:t>
            </a:r>
            <a:r>
              <a:rPr lang="zh-CN" altLang="zh-CN" dirty="0"/>
              <a:t>实质性</a:t>
            </a:r>
            <a:r>
              <a:rPr lang="zh-CN" altLang="zh-CN" dirty="0" smtClean="0"/>
              <a:t>病变</a:t>
            </a:r>
            <a:endParaRPr lang="zh-CN" altLang="zh-CN" dirty="0"/>
          </a:p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．颗粒管型（</a:t>
            </a:r>
            <a:r>
              <a:rPr lang="en-US" altLang="zh-CN" dirty="0"/>
              <a:t>granular cast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为</a:t>
            </a:r>
            <a:r>
              <a:rPr lang="zh-CN" altLang="zh-CN" dirty="0"/>
              <a:t>细胞碎片、血浆蛋白崩解的颗粒凝聚于透明管型，颗粒总量超过</a:t>
            </a:r>
            <a:r>
              <a:rPr lang="en-US" altLang="zh-CN" dirty="0"/>
              <a:t>1/3</a:t>
            </a:r>
            <a:r>
              <a:rPr lang="zh-CN" altLang="zh-CN" dirty="0"/>
              <a:t>表面积的管</a:t>
            </a:r>
            <a:r>
              <a:rPr lang="zh-CN" altLang="zh-CN" dirty="0" smtClean="0"/>
              <a:t>型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大量出现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见于</a:t>
            </a:r>
            <a:r>
              <a:rPr lang="zh-CN" altLang="zh-CN" dirty="0"/>
              <a:t>肾小球肾炎、肾病综合征及药物毒性等所致肾脏病变，并提示病变较</a:t>
            </a:r>
            <a:r>
              <a:rPr lang="zh-CN" altLang="zh-CN" dirty="0" smtClean="0"/>
              <a:t>重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168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三、尿液显微镜检查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1" indent="0">
              <a:buNone/>
            </a:pPr>
            <a:r>
              <a:rPr lang="en-US" altLang="zh-CN" dirty="0" smtClean="0"/>
              <a:t>3</a:t>
            </a:r>
            <a:r>
              <a:rPr lang="zh-CN" altLang="zh-CN" dirty="0"/>
              <a:t>．细胞管型（</a:t>
            </a:r>
            <a:r>
              <a:rPr lang="en-US" altLang="zh-CN" dirty="0"/>
              <a:t>cellular cast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为</a:t>
            </a:r>
            <a:r>
              <a:rPr lang="zh-CN" altLang="zh-CN" dirty="0"/>
              <a:t>细胞成分超过总面积</a:t>
            </a:r>
            <a:r>
              <a:rPr lang="en-US" altLang="zh-CN" dirty="0"/>
              <a:t>1/3</a:t>
            </a:r>
            <a:r>
              <a:rPr lang="zh-CN" altLang="zh-CN" dirty="0"/>
              <a:t>的管</a:t>
            </a:r>
            <a:r>
              <a:rPr lang="zh-CN" altLang="zh-CN" dirty="0" smtClean="0"/>
              <a:t>型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按</a:t>
            </a:r>
            <a:r>
              <a:rPr lang="zh-CN" altLang="zh-CN" dirty="0"/>
              <a:t>细胞种类</a:t>
            </a:r>
            <a:r>
              <a:rPr lang="zh-CN" altLang="zh-CN" dirty="0" smtClean="0"/>
              <a:t>可分为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肾小管上皮细胞管型、红细胞管型</a:t>
            </a:r>
            <a:r>
              <a:rPr lang="zh-CN" altLang="zh-CN" dirty="0"/>
              <a:t>、白细胞管型、混合管</a:t>
            </a:r>
            <a:r>
              <a:rPr lang="zh-CN" altLang="zh-CN" dirty="0" smtClean="0"/>
              <a:t>型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为</a:t>
            </a:r>
            <a:r>
              <a:rPr lang="zh-CN" altLang="zh-CN" dirty="0"/>
              <a:t>肾实质损害的最可靠的试验诊断依据</a:t>
            </a:r>
            <a:r>
              <a:rPr lang="zh-CN" altLang="zh-CN" dirty="0" smtClean="0"/>
              <a:t>之一</a:t>
            </a:r>
            <a:endParaRPr lang="zh-CN" altLang="zh-CN" dirty="0"/>
          </a:p>
          <a:p>
            <a:pPr marL="51435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．蜡样管型（</a:t>
            </a:r>
            <a:r>
              <a:rPr lang="en-US" altLang="zh-CN" dirty="0"/>
              <a:t>waxy cast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为</a:t>
            </a:r>
            <a:r>
              <a:rPr lang="zh-CN" altLang="zh-CN" dirty="0"/>
              <a:t>颗粒管型、细胞管型进一步衍化，或直接由淀粉样变性的上皮细胞溶解后</a:t>
            </a:r>
            <a:r>
              <a:rPr lang="zh-CN" altLang="zh-CN" dirty="0" smtClean="0"/>
              <a:t>形成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多</a:t>
            </a:r>
            <a:r>
              <a:rPr lang="zh-CN" altLang="zh-CN" dirty="0"/>
              <a:t>提示有严重的肾小管变性坏死，预后</a:t>
            </a:r>
            <a:r>
              <a:rPr lang="zh-CN" altLang="zh-CN" dirty="0" smtClean="0"/>
              <a:t>不良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086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三、尿液显微镜检查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（三）结晶</a:t>
            </a:r>
          </a:p>
          <a:p>
            <a:pPr marL="457200" lvl="1" indent="0">
              <a:buNone/>
            </a:pPr>
            <a:r>
              <a:rPr lang="en-US" altLang="zh-CN" dirty="0" smtClean="0"/>
              <a:t>1</a:t>
            </a:r>
            <a:r>
              <a:rPr lang="zh-CN" altLang="zh-CN" dirty="0"/>
              <a:t>．生理性尿结晶</a:t>
            </a:r>
          </a:p>
          <a:p>
            <a:pPr lvl="2"/>
            <a:r>
              <a:rPr lang="zh-CN" altLang="zh-CN" dirty="0" smtClean="0"/>
              <a:t>磷酸盐结晶</a:t>
            </a:r>
            <a:endParaRPr lang="en-US" altLang="zh-CN" dirty="0" smtClean="0"/>
          </a:p>
          <a:p>
            <a:pPr lvl="3"/>
            <a:r>
              <a:rPr lang="zh-CN" altLang="en-US" dirty="0"/>
              <a:t>应</a:t>
            </a:r>
            <a:r>
              <a:rPr lang="zh-CN" altLang="zh-CN" dirty="0" smtClean="0"/>
              <a:t>警惕</a:t>
            </a:r>
            <a:r>
              <a:rPr lang="zh-CN" altLang="zh-CN" dirty="0"/>
              <a:t>形成磷酸盐结石的</a:t>
            </a:r>
            <a:r>
              <a:rPr lang="zh-CN" altLang="zh-CN" dirty="0" smtClean="0"/>
              <a:t>可能</a:t>
            </a:r>
            <a:endParaRPr lang="zh-CN" altLang="zh-CN" dirty="0"/>
          </a:p>
          <a:p>
            <a:pPr lvl="2"/>
            <a:r>
              <a:rPr lang="zh-CN" altLang="zh-CN" dirty="0" smtClean="0"/>
              <a:t>碳酸钙</a:t>
            </a:r>
            <a:r>
              <a:rPr lang="zh-CN" altLang="zh-CN" dirty="0"/>
              <a:t>晶体：常与磷酸盐结晶同时</a:t>
            </a:r>
            <a:r>
              <a:rPr lang="zh-CN" altLang="zh-CN" dirty="0" smtClean="0"/>
              <a:t>出现</a:t>
            </a:r>
            <a:endParaRPr lang="zh-CN" altLang="zh-CN" dirty="0"/>
          </a:p>
          <a:p>
            <a:pPr lvl="2"/>
            <a:r>
              <a:rPr lang="zh-CN" altLang="zh-CN" dirty="0" smtClean="0"/>
              <a:t>尿酸盐结晶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尿酸结晶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应</a:t>
            </a:r>
            <a:r>
              <a:rPr lang="zh-CN" altLang="zh-CN" dirty="0"/>
              <a:t>警惕形成尿酸</a:t>
            </a:r>
            <a:r>
              <a:rPr lang="zh-CN" altLang="zh-CN" dirty="0" smtClean="0"/>
              <a:t>结石</a:t>
            </a:r>
            <a:r>
              <a:rPr lang="zh-CN" altLang="en-US" dirty="0"/>
              <a:t>的</a:t>
            </a:r>
            <a:r>
              <a:rPr lang="zh-CN" altLang="en-US" dirty="0" smtClean="0"/>
              <a:t>可能</a:t>
            </a:r>
            <a:endParaRPr lang="zh-CN" altLang="zh-CN" dirty="0"/>
          </a:p>
          <a:p>
            <a:pPr lvl="2"/>
            <a:r>
              <a:rPr lang="zh-CN" altLang="zh-CN" dirty="0" smtClean="0"/>
              <a:t>草酸</a:t>
            </a:r>
            <a:r>
              <a:rPr lang="zh-CN" altLang="zh-CN" dirty="0"/>
              <a:t>钙</a:t>
            </a:r>
            <a:r>
              <a:rPr lang="zh-CN" altLang="zh-CN" dirty="0" smtClean="0"/>
              <a:t>结晶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应</a:t>
            </a:r>
            <a:r>
              <a:rPr lang="zh-CN" altLang="zh-CN" dirty="0"/>
              <a:t>警惕形成</a:t>
            </a:r>
            <a:r>
              <a:rPr lang="zh-CN" altLang="zh-CN" dirty="0" smtClean="0"/>
              <a:t>结石</a:t>
            </a:r>
            <a:r>
              <a:rPr lang="zh-CN" altLang="en-US" dirty="0" smtClean="0"/>
              <a:t>的可能</a:t>
            </a:r>
            <a:r>
              <a:rPr lang="zh-CN" altLang="zh-CN" sz="2400" dirty="0" smtClean="0">
                <a:solidFill>
                  <a:srgbClr val="7030A0"/>
                </a:solidFill>
              </a:rPr>
              <a:t>（</a:t>
            </a:r>
            <a:r>
              <a:rPr lang="zh-CN" altLang="zh-CN" sz="2400" dirty="0">
                <a:solidFill>
                  <a:srgbClr val="7030A0"/>
                </a:solidFill>
              </a:rPr>
              <a:t>占尿路结石</a:t>
            </a:r>
            <a:r>
              <a:rPr lang="en-US" altLang="zh-CN" sz="2400" dirty="0">
                <a:solidFill>
                  <a:srgbClr val="7030A0"/>
                </a:solidFill>
              </a:rPr>
              <a:t>90%</a:t>
            </a:r>
            <a:r>
              <a:rPr lang="zh-CN" altLang="zh-CN" sz="2400" dirty="0">
                <a:solidFill>
                  <a:srgbClr val="7030A0"/>
                </a:solidFill>
              </a:rPr>
              <a:t>左右</a:t>
            </a:r>
            <a:r>
              <a:rPr lang="zh-CN" altLang="zh-CN" sz="2400" dirty="0" smtClean="0">
                <a:solidFill>
                  <a:srgbClr val="7030A0"/>
                </a:solidFill>
              </a:rPr>
              <a:t>）</a:t>
            </a:r>
            <a:endParaRPr lang="zh-CN" altLang="zh-CN" dirty="0">
              <a:solidFill>
                <a:srgbClr val="7030A0"/>
              </a:solidFill>
            </a:endParaRP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2336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三、尿液显微镜检查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．病理性</a:t>
            </a:r>
            <a:r>
              <a:rPr lang="zh-CN" altLang="zh-CN" dirty="0" smtClean="0"/>
              <a:t>结晶</a:t>
            </a:r>
            <a:endParaRPr lang="zh-CN" altLang="zh-CN" dirty="0"/>
          </a:p>
          <a:p>
            <a:pPr lvl="2"/>
            <a:r>
              <a:rPr lang="zh-CN" altLang="zh-CN" dirty="0" smtClean="0"/>
              <a:t>胆红素结晶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仅见于阻塞</a:t>
            </a:r>
            <a:r>
              <a:rPr lang="zh-CN" altLang="zh-CN" dirty="0"/>
              <a:t>性黄疸和肝细胞性</a:t>
            </a:r>
            <a:r>
              <a:rPr lang="zh-CN" altLang="zh-CN" dirty="0" smtClean="0"/>
              <a:t>黄疸</a:t>
            </a:r>
            <a:endParaRPr lang="zh-CN" altLang="zh-CN" dirty="0"/>
          </a:p>
          <a:p>
            <a:pPr lvl="2"/>
            <a:r>
              <a:rPr lang="zh-CN" altLang="zh-CN" dirty="0" smtClean="0"/>
              <a:t>酪氨酸</a:t>
            </a:r>
            <a:r>
              <a:rPr lang="zh-CN" altLang="zh-CN" dirty="0"/>
              <a:t>和亮氨酸</a:t>
            </a:r>
            <a:r>
              <a:rPr lang="zh-CN" altLang="zh-CN" dirty="0" smtClean="0"/>
              <a:t>结晶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见于</a:t>
            </a:r>
            <a:r>
              <a:rPr lang="zh-CN" altLang="zh-CN" dirty="0"/>
              <a:t>急性肝坏死、白血病、急性磷中毒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2"/>
            <a:r>
              <a:rPr lang="zh-CN" altLang="zh-CN" dirty="0" smtClean="0"/>
              <a:t>胱氨酸晶体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仅</a:t>
            </a:r>
            <a:r>
              <a:rPr lang="zh-CN" altLang="zh-CN" dirty="0"/>
              <a:t>出现于遗传性胱氨酸尿症患者尿</a:t>
            </a:r>
            <a:r>
              <a:rPr lang="zh-CN" altLang="zh-CN" dirty="0" smtClean="0"/>
              <a:t>中</a:t>
            </a:r>
            <a:endParaRPr lang="zh-CN" altLang="zh-CN" dirty="0"/>
          </a:p>
          <a:p>
            <a:pPr lvl="2"/>
            <a:r>
              <a:rPr lang="zh-CN" altLang="zh-CN" dirty="0" smtClean="0"/>
              <a:t>胆固醇晶体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多</a:t>
            </a:r>
            <a:r>
              <a:rPr lang="zh-CN" altLang="zh-CN" dirty="0"/>
              <a:t>见于肾淀粉样变性、尿路感染及乳糜尿</a:t>
            </a:r>
            <a:r>
              <a:rPr lang="zh-CN" altLang="zh-CN" dirty="0" smtClean="0"/>
              <a:t>患者</a:t>
            </a:r>
            <a:endParaRPr lang="zh-CN" altLang="zh-CN" dirty="0"/>
          </a:p>
          <a:p>
            <a:pPr lvl="2"/>
            <a:r>
              <a:rPr lang="zh-CN" altLang="zh-CN" dirty="0" smtClean="0"/>
              <a:t>磺胺</a:t>
            </a:r>
            <a:r>
              <a:rPr lang="zh-CN" altLang="zh-CN" dirty="0"/>
              <a:t>及其他药物</a:t>
            </a:r>
            <a:r>
              <a:rPr lang="zh-CN" altLang="zh-CN" dirty="0" smtClean="0"/>
              <a:t>晶体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见于</a:t>
            </a:r>
            <a:r>
              <a:rPr lang="zh-CN" altLang="zh-CN" dirty="0"/>
              <a:t>大量服用磺胺</a:t>
            </a:r>
            <a:r>
              <a:rPr lang="zh-CN" altLang="zh-CN" dirty="0" smtClean="0"/>
              <a:t>药物</a:t>
            </a:r>
            <a:r>
              <a:rPr lang="zh-CN" altLang="en-US" dirty="0" smtClean="0"/>
              <a:t>等药物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08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一、尿液一般检查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（一）尿量</a:t>
            </a:r>
          </a:p>
          <a:p>
            <a:pPr lvl="1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成人</a:t>
            </a:r>
            <a:r>
              <a:rPr lang="zh-CN" altLang="zh-CN" dirty="0"/>
              <a:t>为</a:t>
            </a:r>
            <a:r>
              <a:rPr lang="en-US" altLang="zh-CN" dirty="0"/>
              <a:t>1</a:t>
            </a:r>
            <a:r>
              <a:rPr lang="zh-CN" altLang="zh-CN" dirty="0"/>
              <a:t>～</a:t>
            </a:r>
            <a:r>
              <a:rPr lang="en-US" altLang="zh-CN" dirty="0" smtClean="0"/>
              <a:t>2L/24h</a:t>
            </a:r>
            <a:endParaRPr lang="zh-CN" altLang="zh-CN" dirty="0"/>
          </a:p>
          <a:p>
            <a:pPr lvl="1"/>
            <a:r>
              <a:rPr lang="zh-CN" altLang="zh-CN" dirty="0" smtClean="0"/>
              <a:t>临床意义</a:t>
            </a:r>
            <a:endParaRPr lang="en-US" altLang="zh-CN" dirty="0" smtClean="0"/>
          </a:p>
          <a:p>
            <a:pPr lvl="2"/>
            <a:r>
              <a:rPr lang="zh-CN" altLang="en-US" dirty="0"/>
              <a:t>尿量</a:t>
            </a:r>
            <a:r>
              <a:rPr lang="zh-CN" altLang="en-US" dirty="0" smtClean="0"/>
              <a:t>增多：</a:t>
            </a:r>
            <a:r>
              <a:rPr lang="en-US" altLang="zh-CN" sz="2200" dirty="0" smtClean="0"/>
              <a:t>24</a:t>
            </a:r>
            <a:r>
              <a:rPr lang="zh-CN" altLang="en-US" sz="2200" dirty="0"/>
              <a:t>小时尿量超过</a:t>
            </a:r>
            <a:r>
              <a:rPr lang="en-US" altLang="zh-CN" sz="2200" dirty="0"/>
              <a:t>2.5L</a:t>
            </a:r>
            <a:r>
              <a:rPr lang="zh-CN" altLang="en-US" sz="2200" dirty="0"/>
              <a:t>称为</a:t>
            </a:r>
            <a:r>
              <a:rPr lang="zh-CN" altLang="en-US" sz="2200" dirty="0" smtClean="0"/>
              <a:t>多尿（</a:t>
            </a:r>
            <a:r>
              <a:rPr lang="en-US" altLang="zh-CN" sz="2200" dirty="0" smtClean="0"/>
              <a:t>polyuria</a:t>
            </a:r>
            <a:r>
              <a:rPr lang="zh-CN" altLang="en-US" sz="2200" dirty="0" smtClean="0"/>
              <a:t>）</a:t>
            </a:r>
            <a:endParaRPr lang="en-US" altLang="zh-CN" sz="2200" dirty="0" smtClean="0"/>
          </a:p>
          <a:p>
            <a:pPr lvl="3"/>
            <a:r>
              <a:rPr lang="zh-CN" altLang="en-US" dirty="0" smtClean="0"/>
              <a:t>水</a:t>
            </a:r>
            <a:r>
              <a:rPr lang="zh-CN" altLang="en-US" dirty="0"/>
              <a:t>摄入</a:t>
            </a:r>
            <a:r>
              <a:rPr lang="zh-CN" altLang="en-US" dirty="0" smtClean="0"/>
              <a:t>过多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抗利尿</a:t>
            </a:r>
            <a:r>
              <a:rPr lang="zh-CN" altLang="en-US" dirty="0"/>
              <a:t>剂素</a:t>
            </a:r>
            <a:r>
              <a:rPr lang="zh-CN" altLang="en-US" dirty="0" smtClean="0"/>
              <a:t>（</a:t>
            </a:r>
            <a:r>
              <a:rPr lang="en-US" altLang="zh-CN" dirty="0" smtClean="0"/>
              <a:t>ADH</a:t>
            </a:r>
            <a:r>
              <a:rPr lang="zh-CN" altLang="en-US" dirty="0"/>
              <a:t>）性</a:t>
            </a:r>
            <a:r>
              <a:rPr lang="zh-CN" altLang="en-US" dirty="0" smtClean="0"/>
              <a:t>多尿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溶质性利尿</a:t>
            </a:r>
            <a:r>
              <a:rPr lang="zh-CN" altLang="en-US" dirty="0"/>
              <a:t>：尿中含过多的葡萄糖、电解质、尿素等</a:t>
            </a:r>
            <a:r>
              <a:rPr lang="zh-CN" altLang="en-US" dirty="0" smtClean="0"/>
              <a:t>溶质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332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一、尿液一般检查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en-US" dirty="0" smtClean="0"/>
              <a:t>尿量减少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分类</a:t>
            </a:r>
            <a:endParaRPr lang="en-US" altLang="zh-CN" dirty="0" smtClean="0"/>
          </a:p>
          <a:p>
            <a:pPr lvl="4"/>
            <a:r>
              <a:rPr lang="zh-CN" altLang="en-US" dirty="0"/>
              <a:t>少尿（</a:t>
            </a:r>
            <a:r>
              <a:rPr lang="en-US" altLang="zh-CN" dirty="0"/>
              <a:t>oliguria</a:t>
            </a:r>
            <a:r>
              <a:rPr lang="zh-CN" altLang="en-US" dirty="0" smtClean="0"/>
              <a:t>）：成人</a:t>
            </a:r>
            <a:r>
              <a:rPr lang="zh-CN" altLang="en-US" dirty="0"/>
              <a:t>尿量低于</a:t>
            </a:r>
            <a:r>
              <a:rPr lang="en-US" altLang="zh-CN" dirty="0"/>
              <a:t>400ml/24h</a:t>
            </a:r>
            <a:r>
              <a:rPr lang="zh-CN" altLang="en-US" dirty="0"/>
              <a:t>或低于</a:t>
            </a:r>
            <a:r>
              <a:rPr lang="en-US" altLang="zh-CN" dirty="0" smtClean="0"/>
              <a:t>170ml/h</a:t>
            </a:r>
          </a:p>
          <a:p>
            <a:pPr lvl="4"/>
            <a:r>
              <a:rPr lang="zh-CN" altLang="en-US" dirty="0"/>
              <a:t>无尿（</a:t>
            </a:r>
            <a:r>
              <a:rPr lang="en-US" altLang="zh-CN" dirty="0"/>
              <a:t>anuria</a:t>
            </a:r>
            <a:r>
              <a:rPr lang="zh-CN" altLang="en-US" dirty="0" smtClean="0"/>
              <a:t>）：低于</a:t>
            </a:r>
            <a:r>
              <a:rPr lang="en-US" altLang="zh-CN" dirty="0" smtClean="0"/>
              <a:t>100ml/24h</a:t>
            </a:r>
          </a:p>
          <a:p>
            <a:pPr lvl="3"/>
            <a:r>
              <a:rPr lang="zh-CN" altLang="en-US" dirty="0" smtClean="0"/>
              <a:t>常见病因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肾</a:t>
            </a:r>
            <a:r>
              <a:rPr lang="zh-CN" altLang="en-US" dirty="0"/>
              <a:t>前性少尿：休克、心衰、失水及其他有效血容量</a:t>
            </a:r>
            <a:r>
              <a:rPr lang="zh-CN" altLang="en-US" dirty="0" smtClean="0"/>
              <a:t>减少</a:t>
            </a:r>
            <a:r>
              <a:rPr lang="zh-CN" altLang="en-US" dirty="0"/>
              <a:t>所致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肾</a:t>
            </a:r>
            <a:r>
              <a:rPr lang="zh-CN" altLang="en-US" dirty="0"/>
              <a:t>性少尿：各种肾实质性</a:t>
            </a:r>
            <a:r>
              <a:rPr lang="zh-CN" altLang="en-US" dirty="0" smtClean="0"/>
              <a:t>病变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肾</a:t>
            </a:r>
            <a:r>
              <a:rPr lang="zh-CN" altLang="en-US" dirty="0"/>
              <a:t>后性少尿：因尿路结石、尿路狭窄、肿瘤压迫所致尿路梗阻，或排尿功能障碍所</a:t>
            </a:r>
            <a:r>
              <a:rPr lang="zh-CN" altLang="en-US" dirty="0" smtClean="0"/>
              <a:t>致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287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一、尿液一般检查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（二）尿液的颜色和性状</a:t>
            </a:r>
          </a:p>
          <a:p>
            <a:pPr lvl="1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新鲜</a:t>
            </a:r>
            <a:r>
              <a:rPr lang="zh-CN" altLang="zh-CN" dirty="0"/>
              <a:t>尿液多呈淡黄色至深黄色，清澈</a:t>
            </a:r>
            <a:r>
              <a:rPr lang="zh-CN" altLang="zh-CN" dirty="0" smtClean="0"/>
              <a:t>透明</a:t>
            </a:r>
            <a:endParaRPr lang="zh-CN" altLang="zh-CN" dirty="0"/>
          </a:p>
          <a:p>
            <a:pPr lvl="1"/>
            <a:r>
              <a:rPr lang="zh-CN" altLang="zh-CN" dirty="0" smtClean="0"/>
              <a:t>临床意义</a:t>
            </a:r>
            <a:endParaRPr lang="zh-CN" altLang="zh-CN" dirty="0"/>
          </a:p>
          <a:p>
            <a:pPr lvl="2"/>
            <a:r>
              <a:rPr lang="zh-CN" altLang="zh-CN" dirty="0" smtClean="0"/>
              <a:t>无色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见于</a:t>
            </a:r>
            <a:r>
              <a:rPr lang="zh-CN" altLang="zh-CN" dirty="0"/>
              <a:t>尿量</a:t>
            </a:r>
            <a:r>
              <a:rPr lang="zh-CN" altLang="zh-CN" dirty="0" smtClean="0"/>
              <a:t>增多</a:t>
            </a:r>
            <a:endParaRPr lang="zh-CN" altLang="zh-CN" dirty="0"/>
          </a:p>
          <a:p>
            <a:pPr lvl="2"/>
            <a:r>
              <a:rPr lang="zh-CN" altLang="zh-CN" dirty="0" smtClean="0"/>
              <a:t>淡红</a:t>
            </a:r>
            <a:r>
              <a:rPr lang="zh-CN" altLang="zh-CN" dirty="0"/>
              <a:t>色或</a:t>
            </a:r>
            <a:r>
              <a:rPr lang="zh-CN" altLang="zh-CN" dirty="0" smtClean="0"/>
              <a:t>红色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肉眼</a:t>
            </a:r>
            <a:r>
              <a:rPr lang="zh-CN" altLang="zh-CN" dirty="0"/>
              <a:t>血尿（</a:t>
            </a:r>
            <a:r>
              <a:rPr lang="en-US" altLang="zh-CN" dirty="0" err="1"/>
              <a:t>macrohematuria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主要</a:t>
            </a:r>
            <a:r>
              <a:rPr lang="zh-CN" altLang="zh-CN" dirty="0"/>
              <a:t>见于泌尿系统炎症、肾和尿路结石、肾结核、泌尿系统肿瘤以及出血性疾病等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73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一、尿液一般检查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/>
              <a:t>茶色或酱油色</a:t>
            </a:r>
            <a:r>
              <a:rPr lang="zh-CN" altLang="en-US" dirty="0"/>
              <a:t>：</a:t>
            </a:r>
            <a:r>
              <a:rPr lang="zh-CN" altLang="zh-CN" dirty="0"/>
              <a:t>血红蛋白尿（</a:t>
            </a:r>
            <a:r>
              <a:rPr lang="en-US" altLang="zh-CN" dirty="0" err="1"/>
              <a:t>hemoglobinuria</a:t>
            </a:r>
            <a:r>
              <a:rPr lang="zh-CN" altLang="zh-CN" dirty="0"/>
              <a:t>）</a:t>
            </a:r>
            <a:endParaRPr lang="en-US" altLang="zh-CN" dirty="0"/>
          </a:p>
          <a:p>
            <a:pPr lvl="3"/>
            <a:r>
              <a:rPr lang="zh-CN" altLang="zh-CN" dirty="0"/>
              <a:t>见于血型不合的输血反应、阵发性睡眠性血红蛋白尿（</a:t>
            </a:r>
            <a:r>
              <a:rPr lang="en-US" altLang="zh-CN" dirty="0"/>
              <a:t>PNH</a:t>
            </a:r>
            <a:r>
              <a:rPr lang="zh-CN" altLang="zh-CN" dirty="0"/>
              <a:t>）、急性溶血性贫血等。</a:t>
            </a:r>
          </a:p>
          <a:p>
            <a:pPr lvl="2"/>
            <a:r>
              <a:rPr lang="zh-CN" altLang="zh-CN" dirty="0" smtClean="0"/>
              <a:t>黄色</a:t>
            </a:r>
            <a:endParaRPr lang="en-US" altLang="zh-CN" dirty="0" smtClean="0"/>
          </a:p>
          <a:p>
            <a:pPr lvl="3"/>
            <a:r>
              <a:rPr lang="zh-CN" altLang="zh-CN" dirty="0"/>
              <a:t>胆红素尿（</a:t>
            </a:r>
            <a:r>
              <a:rPr lang="en-US" altLang="zh-CN" dirty="0" err="1"/>
              <a:t>bilirubinuria</a:t>
            </a:r>
            <a:r>
              <a:rPr lang="zh-CN" altLang="zh-CN" dirty="0" smtClean="0"/>
              <a:t>）</a:t>
            </a:r>
            <a:r>
              <a:rPr lang="zh-CN" altLang="en-US" dirty="0" smtClean="0"/>
              <a:t>：泡沫也呈黄色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见于</a:t>
            </a:r>
            <a:r>
              <a:rPr lang="zh-CN" altLang="zh-CN" dirty="0"/>
              <a:t>阻塞性或肝细胞性</a:t>
            </a:r>
            <a:r>
              <a:rPr lang="zh-CN" altLang="zh-CN" dirty="0" smtClean="0"/>
              <a:t>黄疸</a:t>
            </a:r>
            <a:endParaRPr lang="en-US" altLang="zh-CN" dirty="0" smtClean="0"/>
          </a:p>
          <a:p>
            <a:pPr lvl="3"/>
            <a:r>
              <a:rPr lang="zh-CN" altLang="zh-CN" dirty="0"/>
              <a:t>泡沫不黄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服用</a:t>
            </a:r>
            <a:r>
              <a:rPr lang="zh-CN" altLang="zh-CN" dirty="0"/>
              <a:t>呋喃唑酮（痢特灵）、大黄、核黄素等</a:t>
            </a:r>
            <a:r>
              <a:rPr lang="zh-CN" altLang="zh-CN" dirty="0" smtClean="0"/>
              <a:t>药物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46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一、尿液一般检查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/>
              <a:t>乳白色</a:t>
            </a:r>
            <a:endParaRPr lang="en-US" altLang="zh-CN" dirty="0"/>
          </a:p>
          <a:p>
            <a:pPr lvl="3"/>
            <a:r>
              <a:rPr lang="zh-CN" altLang="zh-CN" dirty="0"/>
              <a:t>脓尿（</a:t>
            </a:r>
            <a:r>
              <a:rPr lang="en-US" altLang="zh-CN" dirty="0" err="1"/>
              <a:t>pyuria</a:t>
            </a:r>
            <a:r>
              <a:rPr lang="zh-CN" altLang="zh-CN" dirty="0"/>
              <a:t>）和菌尿（</a:t>
            </a:r>
            <a:r>
              <a:rPr lang="en-US" altLang="zh-CN" dirty="0" err="1"/>
              <a:t>bacteriuria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见于</a:t>
            </a:r>
            <a:r>
              <a:rPr lang="zh-CN" altLang="zh-CN" dirty="0"/>
              <a:t>泌尿系感染性疾病，如肾盂肾炎、膀胱炎、尿道炎或前列腺炎</a:t>
            </a:r>
            <a:r>
              <a:rPr lang="zh-CN" altLang="zh-CN" dirty="0" smtClean="0"/>
              <a:t>等</a:t>
            </a:r>
            <a:endParaRPr lang="en-US" altLang="zh-CN" dirty="0"/>
          </a:p>
          <a:p>
            <a:pPr lvl="3"/>
            <a:r>
              <a:rPr lang="zh-CN" altLang="zh-CN" dirty="0"/>
              <a:t>脂肪尿（</a:t>
            </a:r>
            <a:r>
              <a:rPr lang="en-US" altLang="zh-CN" dirty="0" err="1"/>
              <a:t>lipiduria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见于</a:t>
            </a:r>
            <a:r>
              <a:rPr lang="zh-CN" altLang="zh-CN" dirty="0"/>
              <a:t>肾病、挤压伤、骨折、肾病综合征、肾小管变性</a:t>
            </a:r>
            <a:r>
              <a:rPr lang="zh-CN" altLang="zh-CN" dirty="0" smtClean="0"/>
              <a:t>等</a:t>
            </a:r>
            <a:endParaRPr lang="en-US" altLang="zh-CN" dirty="0"/>
          </a:p>
          <a:p>
            <a:pPr lvl="3"/>
            <a:r>
              <a:rPr lang="zh-CN" altLang="zh-CN" dirty="0"/>
              <a:t>乳糜尿（</a:t>
            </a:r>
            <a:r>
              <a:rPr lang="en-US" altLang="zh-CN" dirty="0" err="1"/>
              <a:t>chyluria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见于</a:t>
            </a:r>
            <a:r>
              <a:rPr lang="zh-CN" altLang="zh-CN" dirty="0"/>
              <a:t>丝虫病、肿瘤、腹部创伤等所致淋巴回流</a:t>
            </a:r>
            <a:r>
              <a:rPr lang="zh-CN" altLang="zh-CN" dirty="0" smtClean="0"/>
              <a:t>受阻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一、尿液一般检查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混浊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白色混浊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见于</a:t>
            </a:r>
            <a:r>
              <a:rPr lang="zh-CN" altLang="zh-CN" dirty="0"/>
              <a:t>脓尿、菌尿，乳糜尿、磷酸盐结晶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红色混浊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血尿</a:t>
            </a:r>
            <a:r>
              <a:rPr lang="zh-CN" altLang="zh-CN" dirty="0"/>
              <a:t>、尿酸盐结晶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5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ea typeface="宋体" pitchFamily="2" charset="-122"/>
              </a:rPr>
              <a:t>一、尿液一般检查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（三）尿液的气味</a:t>
            </a:r>
          </a:p>
          <a:p>
            <a:pPr lvl="1"/>
            <a:r>
              <a:rPr lang="zh-CN" altLang="zh-CN" dirty="0"/>
              <a:t>尿液的气味来自尿中挥发性的酸性物质，可受食物、饮料等影响，久置后有氨</a:t>
            </a:r>
            <a:r>
              <a:rPr lang="zh-CN" altLang="zh-CN" dirty="0" smtClean="0"/>
              <a:t>臭味</a:t>
            </a:r>
            <a:endParaRPr lang="zh-CN" altLang="zh-CN" dirty="0"/>
          </a:p>
          <a:p>
            <a:pPr lvl="1"/>
            <a:r>
              <a:rPr lang="zh-CN" altLang="zh-CN" dirty="0" smtClean="0"/>
              <a:t>临床意义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新鲜</a:t>
            </a:r>
            <a:r>
              <a:rPr lang="zh-CN" altLang="zh-CN" dirty="0"/>
              <a:t>尿即有氨</a:t>
            </a:r>
            <a:r>
              <a:rPr lang="zh-CN" altLang="zh-CN" dirty="0" smtClean="0"/>
              <a:t>臭味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多</a:t>
            </a:r>
            <a:r>
              <a:rPr lang="zh-CN" altLang="zh-CN" dirty="0"/>
              <a:t>见膀胱炎或</a:t>
            </a:r>
            <a:r>
              <a:rPr lang="zh-CN" altLang="zh-CN" dirty="0" smtClean="0"/>
              <a:t>尿潴留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蒜臭味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见于</a:t>
            </a:r>
            <a:r>
              <a:rPr lang="zh-CN" altLang="zh-CN" dirty="0"/>
              <a:t>有机磷杀虫剂</a:t>
            </a:r>
            <a:r>
              <a:rPr lang="zh-CN" altLang="zh-CN" dirty="0" smtClean="0"/>
              <a:t>中毒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烂</a:t>
            </a:r>
            <a:r>
              <a:rPr lang="zh-CN" altLang="zh-CN" dirty="0"/>
              <a:t>苹果</a:t>
            </a:r>
            <a:r>
              <a:rPr lang="zh-CN" altLang="zh-CN" dirty="0" smtClean="0"/>
              <a:t>味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见于糖尿病酮症酸中毒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鼠臭味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见于</a:t>
            </a:r>
            <a:r>
              <a:rPr lang="zh-CN" altLang="zh-CN" dirty="0"/>
              <a:t>苯丙酮</a:t>
            </a:r>
            <a:r>
              <a:rPr lang="zh-CN" altLang="zh-CN" dirty="0" smtClean="0"/>
              <a:t>酸尿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115501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763</TotalTime>
  <Pages>0</Pages>
  <Words>1790</Words>
  <Characters>0</Characters>
  <Application>Microsoft Office PowerPoint</Application>
  <DocSecurity>0</DocSecurity>
  <PresentationFormat>全屏显示(4:3)</PresentationFormat>
  <Lines>0</Lines>
  <Paragraphs>280</Paragraphs>
  <Slides>28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课件模板</vt:lpstr>
      <vt:lpstr>第三节  尿液检查</vt:lpstr>
      <vt:lpstr>主要内容</vt:lpstr>
      <vt:lpstr>一、尿液一般检查</vt:lpstr>
      <vt:lpstr>一、尿液一般检查</vt:lpstr>
      <vt:lpstr>一、尿液一般检查</vt:lpstr>
      <vt:lpstr>一、尿液一般检查</vt:lpstr>
      <vt:lpstr>一、尿液一般检查</vt:lpstr>
      <vt:lpstr>一、尿液一般检查</vt:lpstr>
      <vt:lpstr>一、尿液一般检查</vt:lpstr>
      <vt:lpstr>一、尿液一般检查</vt:lpstr>
      <vt:lpstr>一、尿液一般检查</vt:lpstr>
      <vt:lpstr>二、尿液化学检查</vt:lpstr>
      <vt:lpstr>二、尿液化学检查</vt:lpstr>
      <vt:lpstr>二、尿液化学检查</vt:lpstr>
      <vt:lpstr>二、尿液化学检查</vt:lpstr>
      <vt:lpstr>二、尿液化学检查</vt:lpstr>
      <vt:lpstr>二、尿液化学检查</vt:lpstr>
      <vt:lpstr>二、尿液化学检查</vt:lpstr>
      <vt:lpstr>二、尿液化学检查</vt:lpstr>
      <vt:lpstr>三、尿液显微镜检查</vt:lpstr>
      <vt:lpstr>三、尿液显微镜检查</vt:lpstr>
      <vt:lpstr>三、尿液显微镜检查</vt:lpstr>
      <vt:lpstr>三、尿液显微镜检查</vt:lpstr>
      <vt:lpstr>三、尿液显微镜检查</vt:lpstr>
      <vt:lpstr>三、尿液显微镜检查</vt:lpstr>
      <vt:lpstr>三、尿液显微镜检查</vt:lpstr>
      <vt:lpstr>三、尿液显微镜检查</vt:lpstr>
      <vt:lpstr>三、尿液显微镜检查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99</cp:revision>
  <cp:lastPrinted>1899-12-30T00:00:00Z</cp:lastPrinted>
  <dcterms:created xsi:type="dcterms:W3CDTF">2008-12-16T07:41:38Z</dcterms:created>
  <dcterms:modified xsi:type="dcterms:W3CDTF">2015-12-11T02:35:45Z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